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Inter Light" panose="020B0604020202020204" charset="0"/>
      <p:regular r:id="rId13"/>
    </p:embeddedFont>
    <p:embeddedFont>
      <p:font typeface="Montserrat Light" panose="00000400000000000000" pitchFamily="2" charset="0"/>
      <p:regular r:id="rId14"/>
    </p:embeddedFont>
    <p:embeddedFont>
      <p:font typeface="Montserrat Medium" panose="020F0502020204030204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790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11" Type="http://schemas.openxmlformats.org/officeDocument/2006/relationships/image" Target="../media/image32.svg"/><Relationship Id="rId5" Type="http://schemas.openxmlformats.org/officeDocument/2006/relationships/image" Target="../media/image26.sv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8" y="170021"/>
            <a:ext cx="5259705" cy="788955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80190" y="2700099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Bus Network Optimization Using Road-Based Routing</a:t>
            </a:r>
            <a:endParaRPr lang="en-US" sz="4450" dirty="0"/>
          </a:p>
        </p:txBody>
      </p:sp>
      <p:sp>
        <p:nvSpPr>
          <p:cNvPr id="5" name="Text 2"/>
          <p:cNvSpPr/>
          <p:nvPr/>
        </p:nvSpPr>
        <p:spPr>
          <a:xfrm>
            <a:off x="6280190" y="5166598"/>
            <a:ext cx="7556421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Trong Phuc Nguyen · Texas Wesleyan University</a:t>
            </a:r>
            <a:endParaRPr lang="en-US" sz="175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782B8F-1309-336F-D452-1C9301FB3CAC}"/>
              </a:ext>
            </a:extLst>
          </p:cNvPr>
          <p:cNvSpPr/>
          <p:nvPr/>
        </p:nvSpPr>
        <p:spPr>
          <a:xfrm>
            <a:off x="12869333" y="7766756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7" y="116800"/>
            <a:ext cx="5330666" cy="7995999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032183" y="518636"/>
            <a:ext cx="3898583" cy="487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800"/>
              </a:lnSpc>
              <a:buNone/>
            </a:pPr>
            <a:r>
              <a:rPr lang="en-US" sz="30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Conclusion</a:t>
            </a:r>
            <a:endParaRPr lang="en-US" sz="3050" dirty="0"/>
          </a:p>
        </p:txBody>
      </p:sp>
      <p:sp>
        <p:nvSpPr>
          <p:cNvPr id="5" name="Text 2"/>
          <p:cNvSpPr/>
          <p:nvPr/>
        </p:nvSpPr>
        <p:spPr>
          <a:xfrm>
            <a:off x="6032183" y="1166574"/>
            <a:ext cx="8052435" cy="4210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This framework delivers a reproducible, data-driven pipeline for transit expansion that planners can apply to any city with open GIS data.</a:t>
            </a:r>
            <a:endParaRPr lang="en-US" sz="1200" dirty="0"/>
          </a:p>
        </p:txBody>
      </p:sp>
      <p:sp>
        <p:nvSpPr>
          <p:cNvPr id="6" name="Shape 3"/>
          <p:cNvSpPr/>
          <p:nvPr/>
        </p:nvSpPr>
        <p:spPr>
          <a:xfrm>
            <a:off x="6032183" y="1708190"/>
            <a:ext cx="8052435" cy="1420297"/>
          </a:xfrm>
          <a:prstGeom prst="roundRect">
            <a:avLst>
              <a:gd name="adj" fmla="val 988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5655" y="1871663"/>
            <a:ext cx="467797" cy="467797"/>
          </a:xfrm>
          <a:prstGeom prst="rect">
            <a:avLst/>
          </a:prstGeom>
        </p:spPr>
      </p:pic>
      <p:pic>
        <p:nvPicPr>
          <p:cNvPr id="8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24243" y="2000250"/>
            <a:ext cx="210503" cy="21050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195655" y="2446615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Data-Driven</a:t>
            </a:r>
            <a:endParaRPr lang="en-US" sz="1500" dirty="0"/>
          </a:p>
        </p:txBody>
      </p:sp>
      <p:sp>
        <p:nvSpPr>
          <p:cNvPr id="10" name="Text 5"/>
          <p:cNvSpPr/>
          <p:nvPr/>
        </p:nvSpPr>
        <p:spPr>
          <a:xfrm>
            <a:off x="6195655" y="2754511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Population and road data guide every routing decision objectively.</a:t>
            </a:r>
            <a:endParaRPr lang="en-US" sz="1200" dirty="0"/>
          </a:p>
        </p:txBody>
      </p:sp>
      <p:sp>
        <p:nvSpPr>
          <p:cNvPr id="11" name="Shape 6"/>
          <p:cNvSpPr/>
          <p:nvPr/>
        </p:nvSpPr>
        <p:spPr>
          <a:xfrm>
            <a:off x="6032183" y="3235643"/>
            <a:ext cx="8052435" cy="1420297"/>
          </a:xfrm>
          <a:prstGeom prst="roundRect">
            <a:avLst>
              <a:gd name="adj" fmla="val 988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5655" y="3399115"/>
            <a:ext cx="467797" cy="467797"/>
          </a:xfrm>
          <a:prstGeom prst="rect">
            <a:avLst/>
          </a:prstGeom>
        </p:spPr>
      </p:pic>
      <p:pic>
        <p:nvPicPr>
          <p:cNvPr id="13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24243" y="3527703"/>
            <a:ext cx="210503" cy="210502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6195655" y="3974068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Road-Realistic</a:t>
            </a:r>
            <a:endParaRPr lang="en-US" sz="1500" dirty="0"/>
          </a:p>
        </p:txBody>
      </p:sp>
      <p:sp>
        <p:nvSpPr>
          <p:cNvPr id="15" name="Text 8"/>
          <p:cNvSpPr/>
          <p:nvPr/>
        </p:nvSpPr>
        <p:spPr>
          <a:xfrm>
            <a:off x="6195655" y="4281964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Routes follow actual street geometry — no straight-line approximations.</a:t>
            </a:r>
            <a:endParaRPr lang="en-US" sz="1200" dirty="0"/>
          </a:p>
        </p:txBody>
      </p:sp>
      <p:sp>
        <p:nvSpPr>
          <p:cNvPr id="16" name="Shape 9"/>
          <p:cNvSpPr/>
          <p:nvPr/>
        </p:nvSpPr>
        <p:spPr>
          <a:xfrm>
            <a:off x="6032183" y="4763095"/>
            <a:ext cx="8052435" cy="1420297"/>
          </a:xfrm>
          <a:prstGeom prst="roundRect">
            <a:avLst>
              <a:gd name="adj" fmla="val 988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95655" y="4926568"/>
            <a:ext cx="467797" cy="467797"/>
          </a:xfrm>
          <a:prstGeom prst="rect">
            <a:avLst/>
          </a:prstGeom>
        </p:spPr>
      </p:pic>
      <p:pic>
        <p:nvPicPr>
          <p:cNvPr id="18" name="Image 6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24243" y="5055156"/>
            <a:ext cx="210503" cy="210502"/>
          </a:xfrm>
          <a:prstGeom prst="rect">
            <a:avLst/>
          </a:prstGeom>
        </p:spPr>
      </p:pic>
      <p:sp>
        <p:nvSpPr>
          <p:cNvPr id="19" name="Text 10"/>
          <p:cNvSpPr/>
          <p:nvPr/>
        </p:nvSpPr>
        <p:spPr>
          <a:xfrm>
            <a:off x="6195655" y="5501521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Improves Access</a:t>
            </a:r>
            <a:endParaRPr lang="en-US" sz="1500" dirty="0"/>
          </a:p>
        </p:txBody>
      </p:sp>
      <p:sp>
        <p:nvSpPr>
          <p:cNvPr id="20" name="Text 11"/>
          <p:cNvSpPr/>
          <p:nvPr/>
        </p:nvSpPr>
        <p:spPr>
          <a:xfrm>
            <a:off x="6195655" y="5809417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Measurably increases the share of residents within walking distance of service.</a:t>
            </a:r>
            <a:endParaRPr lang="en-US" sz="1200" dirty="0"/>
          </a:p>
        </p:txBody>
      </p:sp>
      <p:sp>
        <p:nvSpPr>
          <p:cNvPr id="21" name="Shape 12"/>
          <p:cNvSpPr/>
          <p:nvPr/>
        </p:nvSpPr>
        <p:spPr>
          <a:xfrm>
            <a:off x="6032183" y="6290548"/>
            <a:ext cx="8052435" cy="1420297"/>
          </a:xfrm>
          <a:prstGeom prst="roundRect">
            <a:avLst>
              <a:gd name="adj" fmla="val 9882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2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5655" y="6454021"/>
            <a:ext cx="467797" cy="467797"/>
          </a:xfrm>
          <a:prstGeom prst="rect">
            <a:avLst/>
          </a:prstGeom>
        </p:spPr>
      </p:pic>
      <p:pic>
        <p:nvPicPr>
          <p:cNvPr id="23" name="Image 8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24243" y="6582608"/>
            <a:ext cx="210503" cy="210502"/>
          </a:xfrm>
          <a:prstGeom prst="rect">
            <a:avLst/>
          </a:prstGeom>
        </p:spPr>
      </p:pic>
      <p:sp>
        <p:nvSpPr>
          <p:cNvPr id="24" name="Text 13"/>
          <p:cNvSpPr/>
          <p:nvPr/>
        </p:nvSpPr>
        <p:spPr>
          <a:xfrm>
            <a:off x="6195655" y="7028974"/>
            <a:ext cx="1949291" cy="2436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Real-World Ready</a:t>
            </a:r>
            <a:endParaRPr lang="en-US" sz="1500" dirty="0"/>
          </a:p>
        </p:txBody>
      </p:sp>
      <p:sp>
        <p:nvSpPr>
          <p:cNvPr id="25" name="Text 14"/>
          <p:cNvSpPr/>
          <p:nvPr/>
        </p:nvSpPr>
        <p:spPr>
          <a:xfrm>
            <a:off x="6195655" y="7336869"/>
            <a:ext cx="7725489" cy="2105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Designed to integrate with actual transit planning and GIS workflows.</a:t>
            </a:r>
            <a:endParaRPr lang="en-US" sz="12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207F51A-A272-3E46-ABB0-AE3A97E78FC0}"/>
              </a:ext>
            </a:extLst>
          </p:cNvPr>
          <p:cNvSpPr/>
          <p:nvPr/>
        </p:nvSpPr>
        <p:spPr>
          <a:xfrm>
            <a:off x="12869333" y="7766756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8" y="170021"/>
            <a:ext cx="5259705" cy="788955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80190" y="89308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The Coverage Gap Problem</a:t>
            </a:r>
            <a:endParaRPr lang="en-US" sz="4450" dirty="0"/>
          </a:p>
        </p:txBody>
      </p:sp>
      <p:sp>
        <p:nvSpPr>
          <p:cNvPr id="5" name="Shape 2"/>
          <p:cNvSpPr/>
          <p:nvPr/>
        </p:nvSpPr>
        <p:spPr>
          <a:xfrm>
            <a:off x="6280190" y="2650808"/>
            <a:ext cx="3664744" cy="2773799"/>
          </a:xfrm>
          <a:prstGeom prst="roundRect">
            <a:avLst>
              <a:gd name="adj" fmla="val 7360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6514624" y="28852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Underserved Areas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6514624" y="3375660"/>
            <a:ext cx="3195876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Large urban and suburban populations lack adequate bus service, leaving residents without reliable transit options.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10171748" y="2650808"/>
            <a:ext cx="3664863" cy="2773799"/>
          </a:xfrm>
          <a:prstGeom prst="roundRect">
            <a:avLst>
              <a:gd name="adj" fmla="val 7360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10406182" y="28852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Inefficient Routes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10406182" y="3375660"/>
            <a:ext cx="3195995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Existing routes may be poorly connected, creating dead-ends, redundant segments, and long transfer gaps.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6280190" y="5651421"/>
            <a:ext cx="7556421" cy="1685092"/>
          </a:xfrm>
          <a:prstGeom prst="roundRect">
            <a:avLst>
              <a:gd name="adj" fmla="val 12115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514624" y="588585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Accessibility Deficit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6514624" y="6376273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Without systematic optimization, transit planners lack a data-driven method to prioritize where new service is needed most.</a:t>
            </a:r>
            <a:endParaRPr lang="en-US" sz="175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525364F-1E94-E788-06B2-B61AFABAF820}"/>
              </a:ext>
            </a:extLst>
          </p:cNvPr>
          <p:cNvSpPr/>
          <p:nvPr/>
        </p:nvSpPr>
        <p:spPr>
          <a:xfrm>
            <a:off x="12869333" y="7778045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97CC1B-751F-F4F4-8BC0-F7B395EA13D8}"/>
              </a:ext>
            </a:extLst>
          </p:cNvPr>
          <p:cNvSpPr/>
          <p:nvPr/>
        </p:nvSpPr>
        <p:spPr>
          <a:xfrm>
            <a:off x="12869333" y="7778045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461713D-2EFE-25ED-3912-26B05C1CF2F9}"/>
              </a:ext>
            </a:extLst>
          </p:cNvPr>
          <p:cNvSpPr/>
          <p:nvPr/>
        </p:nvSpPr>
        <p:spPr>
          <a:xfrm>
            <a:off x="12869333" y="7778045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E5D9AF0-C5BB-6A5C-17ED-3CA44524A16D}"/>
              </a:ext>
            </a:extLst>
          </p:cNvPr>
          <p:cNvSpPr/>
          <p:nvPr/>
        </p:nvSpPr>
        <p:spPr>
          <a:xfrm>
            <a:off x="12880622" y="7766756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0320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Project Goals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3305770"/>
            <a:ext cx="4196358" cy="3120628"/>
          </a:xfrm>
          <a:prstGeom prst="roundRect">
            <a:avLst>
              <a:gd name="adj" fmla="val 4688"/>
            </a:avLst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275290"/>
            <a:ext cx="4196358" cy="121920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688" y="2965609"/>
            <a:ext cx="680442" cy="680442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755761" y="3135749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1</a:t>
            </a:r>
            <a:endParaRPr lang="en-US" sz="2100" dirty="0"/>
          </a:p>
        </p:txBody>
      </p:sp>
      <p:sp>
        <p:nvSpPr>
          <p:cNvPr id="7" name="Text 3"/>
          <p:cNvSpPr/>
          <p:nvPr/>
        </p:nvSpPr>
        <p:spPr>
          <a:xfrm>
            <a:off x="1051084" y="3872746"/>
            <a:ext cx="368177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Expand Population Coverage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1051084" y="4717494"/>
            <a:ext cx="368177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Maximize the share of residents within walkable distance of a bus stop through targeted route additions.</a:t>
            </a:r>
            <a:endParaRPr lang="en-US" sz="1750" dirty="0"/>
          </a:p>
        </p:txBody>
      </p:sp>
      <p:sp>
        <p:nvSpPr>
          <p:cNvPr id="9" name="Shape 5"/>
          <p:cNvSpPr/>
          <p:nvPr/>
        </p:nvSpPr>
        <p:spPr>
          <a:xfrm>
            <a:off x="5216962" y="3305770"/>
            <a:ext cx="4196358" cy="3120628"/>
          </a:xfrm>
          <a:prstGeom prst="roundRect">
            <a:avLst>
              <a:gd name="adj" fmla="val 4688"/>
            </a:avLst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6962" y="3275290"/>
            <a:ext cx="4196358" cy="121920"/>
          </a:xfrm>
          <a:prstGeom prst="rect">
            <a:avLst/>
          </a:prstGeom>
        </p:spPr>
      </p:pic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860" y="2965609"/>
            <a:ext cx="680442" cy="680442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178933" y="3135749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2</a:t>
            </a:r>
            <a:endParaRPr lang="en-US" sz="2100" dirty="0"/>
          </a:p>
        </p:txBody>
      </p:sp>
      <p:sp>
        <p:nvSpPr>
          <p:cNvPr id="13" name="Text 7"/>
          <p:cNvSpPr/>
          <p:nvPr/>
        </p:nvSpPr>
        <p:spPr>
          <a:xfrm>
            <a:off x="5474256" y="3872746"/>
            <a:ext cx="3681770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Improve Route Connectivity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5474256" y="4717494"/>
            <a:ext cx="368177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Close gaps in the transit network by linking underserved nodes back to the existing service backbone.</a:t>
            </a:r>
            <a:endParaRPr lang="en-US" sz="1750" dirty="0"/>
          </a:p>
        </p:txBody>
      </p:sp>
      <p:sp>
        <p:nvSpPr>
          <p:cNvPr id="15" name="Shape 9"/>
          <p:cNvSpPr/>
          <p:nvPr/>
        </p:nvSpPr>
        <p:spPr>
          <a:xfrm>
            <a:off x="9640133" y="3305770"/>
            <a:ext cx="4196358" cy="3120628"/>
          </a:xfrm>
          <a:prstGeom prst="roundRect">
            <a:avLst>
              <a:gd name="adj" fmla="val 4688"/>
            </a:avLst>
          </a:prstGeom>
          <a:solidFill>
            <a:srgbClr val="FFFFFF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0133" y="3275290"/>
            <a:ext cx="4196358" cy="121920"/>
          </a:xfrm>
          <a:prstGeom prst="rect">
            <a:avLst/>
          </a:prstGeom>
        </p:spPr>
      </p:pic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8032" y="2965609"/>
            <a:ext cx="680442" cy="680442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11602105" y="3135749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3</a:t>
            </a:r>
            <a:endParaRPr lang="en-US" sz="2100" dirty="0"/>
          </a:p>
        </p:txBody>
      </p:sp>
      <p:sp>
        <p:nvSpPr>
          <p:cNvPr id="19" name="Text 11"/>
          <p:cNvSpPr/>
          <p:nvPr/>
        </p:nvSpPr>
        <p:spPr>
          <a:xfrm>
            <a:off x="9897427" y="3872746"/>
            <a:ext cx="329767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Road-Realistic Routing</a:t>
            </a:r>
            <a:endParaRPr lang="en-US" sz="2200" dirty="0"/>
          </a:p>
        </p:txBody>
      </p:sp>
      <p:sp>
        <p:nvSpPr>
          <p:cNvPr id="20" name="Text 12"/>
          <p:cNvSpPr/>
          <p:nvPr/>
        </p:nvSpPr>
        <p:spPr>
          <a:xfrm>
            <a:off x="9897427" y="4363164"/>
            <a:ext cx="368177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Generate new routes that follow the actual road network rather than idealized straight-line geometry.</a:t>
            </a:r>
            <a:endParaRPr lang="en-US" sz="175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A60EB9-179E-AA7A-2FB5-E2A4061C6177}"/>
              </a:ext>
            </a:extLst>
          </p:cNvPr>
          <p:cNvSpPr/>
          <p:nvPr/>
        </p:nvSpPr>
        <p:spPr>
          <a:xfrm>
            <a:off x="12869333" y="7766756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6993" y="571619"/>
            <a:ext cx="5050393" cy="6312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Input Data Layers</a:t>
            </a:r>
            <a:endParaRPr lang="en-US" sz="39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93" y="2412563"/>
            <a:ext cx="4305300" cy="43053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512832" y="1652588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Four Core Datasets</a:t>
            </a:r>
            <a:endParaRPr lang="en-US" sz="195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88556" y="2176879"/>
            <a:ext cx="303014" cy="303014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169223" y="2170628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Bus Routes</a:t>
            </a:r>
            <a:endParaRPr lang="en-US" sz="1950" dirty="0"/>
          </a:p>
        </p:txBody>
      </p:sp>
      <p:sp>
        <p:nvSpPr>
          <p:cNvPr id="7" name="Text 3"/>
          <p:cNvSpPr/>
          <p:nvPr/>
        </p:nvSpPr>
        <p:spPr>
          <a:xfrm>
            <a:off x="6169223" y="2666167"/>
            <a:ext cx="7761684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Polyline geometries representing the existing transit network.</a:t>
            </a:r>
            <a:endParaRPr lang="en-US" sz="155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88556" y="3337739"/>
            <a:ext cx="303014" cy="30301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169223" y="3331488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Bus Stops</a:t>
            </a:r>
            <a:endParaRPr lang="en-US" sz="1950" dirty="0"/>
          </a:p>
        </p:txBody>
      </p:sp>
      <p:sp>
        <p:nvSpPr>
          <p:cNvPr id="10" name="Text 5"/>
          <p:cNvSpPr/>
          <p:nvPr/>
        </p:nvSpPr>
        <p:spPr>
          <a:xfrm>
            <a:off x="6169223" y="3827026"/>
            <a:ext cx="7761684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Point features marking current passenger boarding locations.</a:t>
            </a:r>
            <a:endParaRPr lang="en-US" sz="155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88556" y="4498598"/>
            <a:ext cx="303014" cy="303014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6169223" y="4492347"/>
            <a:ext cx="2658428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Population Polygons</a:t>
            </a:r>
            <a:endParaRPr lang="en-US" sz="1950" dirty="0"/>
          </a:p>
        </p:txBody>
      </p:sp>
      <p:sp>
        <p:nvSpPr>
          <p:cNvPr id="13" name="Text 7"/>
          <p:cNvSpPr/>
          <p:nvPr/>
        </p:nvSpPr>
        <p:spPr>
          <a:xfrm>
            <a:off x="6169223" y="4987885"/>
            <a:ext cx="7761684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Census-derived polygons carrying residential population counts.</a:t>
            </a:r>
            <a:endParaRPr lang="en-US" sz="1550" dirty="0"/>
          </a:p>
        </p:txBody>
      </p:sp>
      <p:pic>
        <p:nvPicPr>
          <p:cNvPr id="14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88556" y="5659457"/>
            <a:ext cx="303014" cy="303014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6169223" y="5653207"/>
            <a:ext cx="2525197" cy="315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Road Network</a:t>
            </a:r>
            <a:endParaRPr lang="en-US" sz="1950" dirty="0"/>
          </a:p>
        </p:txBody>
      </p:sp>
      <p:sp>
        <p:nvSpPr>
          <p:cNvPr id="16" name="Text 9"/>
          <p:cNvSpPr/>
          <p:nvPr/>
        </p:nvSpPr>
        <p:spPr>
          <a:xfrm>
            <a:off x="6169223" y="6148745"/>
            <a:ext cx="7761684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Street centerlines providing the routing skeleton.</a:t>
            </a:r>
            <a:endParaRPr lang="en-US" sz="1550" dirty="0"/>
          </a:p>
        </p:txBody>
      </p:sp>
      <p:sp>
        <p:nvSpPr>
          <p:cNvPr id="17" name="Shape 10"/>
          <p:cNvSpPr/>
          <p:nvPr/>
        </p:nvSpPr>
        <p:spPr>
          <a:xfrm>
            <a:off x="5512832" y="6656665"/>
            <a:ext cx="8418076" cy="798790"/>
          </a:xfrm>
          <a:prstGeom prst="roundRect">
            <a:avLst>
              <a:gd name="adj" fmla="val 22761"/>
            </a:avLst>
          </a:prstGeom>
          <a:solidFill>
            <a:srgbClr val="D0D2E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62" y="6960989"/>
            <a:ext cx="252413" cy="201930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6169104" y="6887051"/>
            <a:ext cx="7559873" cy="3055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All layers loaded and managed with </a:t>
            </a:r>
            <a:r>
              <a:rPr lang="en-US" sz="1550" b="1" dirty="0">
                <a:solidFill>
                  <a:srgbClr val="000000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GeoPandas</a:t>
            </a:r>
            <a:r>
              <a:rPr lang="en-US" sz="1550" dirty="0">
                <a:solidFill>
                  <a:srgbClr val="000000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 in a unified CRS.</a:t>
            </a:r>
            <a:endParaRPr lang="en-US" sz="155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3B63F3-F912-C6BE-7AED-EE5D047427DF}"/>
              </a:ext>
            </a:extLst>
          </p:cNvPr>
          <p:cNvSpPr/>
          <p:nvPr/>
        </p:nvSpPr>
        <p:spPr>
          <a:xfrm>
            <a:off x="12869333" y="7766756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76" y="164663"/>
            <a:ext cx="5266849" cy="790027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55425" y="674846"/>
            <a:ext cx="7605951" cy="1373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400"/>
              </a:lnSpc>
              <a:buNone/>
            </a:pPr>
            <a:r>
              <a:rPr lang="en-US" sz="430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Core Idea: Route Stops Along Real Roads</a:t>
            </a:r>
            <a:endParaRPr lang="en-US" sz="4300" dirty="0"/>
          </a:p>
        </p:txBody>
      </p:sp>
      <p:sp>
        <p:nvSpPr>
          <p:cNvPr id="5" name="Text 2"/>
          <p:cNvSpPr/>
          <p:nvPr/>
        </p:nvSpPr>
        <p:spPr>
          <a:xfrm>
            <a:off x="6255425" y="2367320"/>
            <a:ext cx="7605951" cy="10383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Rather than drawing straight-line connections between stops, this approach anchors every route segment to the actual road network — producing paths a bus can realistically travel.</a:t>
            </a:r>
            <a:endParaRPr lang="en-US" sz="1700" dirty="0"/>
          </a:p>
        </p:txBody>
      </p:sp>
      <p:sp>
        <p:nvSpPr>
          <p:cNvPr id="6" name="Shape 3"/>
          <p:cNvSpPr/>
          <p:nvPr/>
        </p:nvSpPr>
        <p:spPr>
          <a:xfrm>
            <a:off x="6255425" y="3645098"/>
            <a:ext cx="7605951" cy="3909536"/>
          </a:xfrm>
          <a:prstGeom prst="roundRect">
            <a:avLst>
              <a:gd name="adj" fmla="val 5059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Shape 4"/>
          <p:cNvSpPr/>
          <p:nvPr/>
        </p:nvSpPr>
        <p:spPr>
          <a:xfrm>
            <a:off x="6263045" y="3652718"/>
            <a:ext cx="3795355" cy="2291834"/>
          </a:xfrm>
          <a:prstGeom prst="roundRect">
            <a:avLst>
              <a:gd name="adj" fmla="val 8629"/>
            </a:avLst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482715" y="3872389"/>
            <a:ext cx="3356015" cy="6865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Identify Underserved Area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6482715" y="4686538"/>
            <a:ext cx="3356015" cy="10383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Locate population-dense zones outside the current service buffer.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10058400" y="3652718"/>
            <a:ext cx="3795355" cy="2291834"/>
          </a:xfrm>
          <a:prstGeom prst="rect">
            <a:avLst/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10058400" y="3652718"/>
            <a:ext cx="30480" cy="2291834"/>
          </a:xfrm>
          <a:prstGeom prst="roundRect">
            <a:avLst>
              <a:gd name="adj" fmla="val 648837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10278070" y="3872389"/>
            <a:ext cx="3136106" cy="343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Snap to Road Network</a:t>
            </a:r>
            <a:endParaRPr lang="en-US" sz="2150" dirty="0"/>
          </a:p>
        </p:txBody>
      </p:sp>
      <p:sp>
        <p:nvSpPr>
          <p:cNvPr id="13" name="Text 10"/>
          <p:cNvSpPr/>
          <p:nvPr/>
        </p:nvSpPr>
        <p:spPr>
          <a:xfrm>
            <a:off x="10278070" y="4343281"/>
            <a:ext cx="3356015" cy="10383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Map the underserved centroid to the nearest road intersection node.</a:t>
            </a:r>
            <a:endParaRPr lang="en-US" sz="1700" dirty="0"/>
          </a:p>
        </p:txBody>
      </p:sp>
      <p:sp>
        <p:nvSpPr>
          <p:cNvPr id="14" name="Shape 11"/>
          <p:cNvSpPr/>
          <p:nvPr/>
        </p:nvSpPr>
        <p:spPr>
          <a:xfrm>
            <a:off x="6263045" y="5944553"/>
            <a:ext cx="7590711" cy="1602462"/>
          </a:xfrm>
          <a:prstGeom prst="rect">
            <a:avLst/>
          </a:prstGeom>
          <a:solidFill>
            <a:srgbClr val="EFF0F6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2"/>
          <p:cNvSpPr/>
          <p:nvPr/>
        </p:nvSpPr>
        <p:spPr>
          <a:xfrm>
            <a:off x="6263045" y="5944553"/>
            <a:ext cx="7590711" cy="30480"/>
          </a:xfrm>
          <a:prstGeom prst="roundRect">
            <a:avLst>
              <a:gd name="adj" fmla="val 648837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Text 13"/>
          <p:cNvSpPr/>
          <p:nvPr/>
        </p:nvSpPr>
        <p:spPr>
          <a:xfrm>
            <a:off x="6482715" y="6164223"/>
            <a:ext cx="3403521" cy="343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Connect to Nearest Stop</a:t>
            </a:r>
            <a:endParaRPr lang="en-US" sz="2150" dirty="0"/>
          </a:p>
        </p:txBody>
      </p:sp>
      <p:sp>
        <p:nvSpPr>
          <p:cNvPr id="17" name="Text 14"/>
          <p:cNvSpPr/>
          <p:nvPr/>
        </p:nvSpPr>
        <p:spPr>
          <a:xfrm>
            <a:off x="6482715" y="6635115"/>
            <a:ext cx="7151370" cy="6922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Find the shortest road-based path to an existing stop and add it as a new route segment.</a:t>
            </a:r>
            <a:endParaRPr lang="en-US" sz="17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55FA9C-BC6A-06FD-2A74-5C07EE2E433D}"/>
              </a:ext>
            </a:extLst>
          </p:cNvPr>
          <p:cNvSpPr/>
          <p:nvPr/>
        </p:nvSpPr>
        <p:spPr>
          <a:xfrm>
            <a:off x="12869333" y="7766756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12351" y="659487"/>
            <a:ext cx="6015871" cy="5980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700"/>
              </a:lnSpc>
              <a:buNone/>
            </a:pPr>
            <a:r>
              <a:rPr lang="en-US" sz="37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Building the Road Graph</a:t>
            </a:r>
            <a:endParaRPr lang="en-US" sz="37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51" y="2285524"/>
            <a:ext cx="8420100" cy="378904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980679" y="2373317"/>
            <a:ext cx="1473518" cy="227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Roads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980679" y="2665794"/>
            <a:ext cx="1473518" cy="5036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1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Street centerlines parsed into directed network</a:t>
            </a:r>
            <a:endParaRPr lang="en-US" sz="11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58296" y="3475166"/>
            <a:ext cx="326380" cy="32638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438004" y="5215101"/>
            <a:ext cx="1481614" cy="227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Graph</a:t>
            </a:r>
            <a:endParaRPr lang="en-US" sz="1400" dirty="0"/>
          </a:p>
        </p:txBody>
      </p:sp>
      <p:sp>
        <p:nvSpPr>
          <p:cNvPr id="8" name="Text 4"/>
          <p:cNvSpPr/>
          <p:nvPr/>
        </p:nvSpPr>
        <p:spPr>
          <a:xfrm>
            <a:off x="3438004" y="5507578"/>
            <a:ext cx="1481614" cy="5036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1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Nodes = intersections, edges = segments</a:t>
            </a:r>
            <a:endParaRPr lang="en-US" sz="11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15621" y="4665315"/>
            <a:ext cx="326380" cy="32638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4879137" y="2428853"/>
            <a:ext cx="1473518" cy="227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Shortest Path</a:t>
            </a:r>
            <a:endParaRPr lang="en-US" sz="1400" dirty="0"/>
          </a:p>
        </p:txBody>
      </p:sp>
      <p:sp>
        <p:nvSpPr>
          <p:cNvPr id="11" name="Text 6"/>
          <p:cNvSpPr/>
          <p:nvPr/>
        </p:nvSpPr>
        <p:spPr>
          <a:xfrm>
            <a:off x="4879137" y="2721330"/>
            <a:ext cx="1473518" cy="3357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1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Run algorithm to find optimal routes</a:t>
            </a:r>
            <a:endParaRPr lang="en-US" sz="11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81042" y="3442781"/>
            <a:ext cx="326380" cy="32638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336462" y="5298973"/>
            <a:ext cx="1473518" cy="227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50"/>
              </a:lnSpc>
              <a:buNone/>
            </a:pPr>
            <a:r>
              <a:rPr lang="en-US" sz="14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New Bus Route</a:t>
            </a:r>
            <a:endParaRPr lang="en-US" sz="1400" dirty="0"/>
          </a:p>
        </p:txBody>
      </p:sp>
      <p:sp>
        <p:nvSpPr>
          <p:cNvPr id="14" name="Text 8"/>
          <p:cNvSpPr/>
          <p:nvPr/>
        </p:nvSpPr>
        <p:spPr>
          <a:xfrm>
            <a:off x="6336462" y="5591450"/>
            <a:ext cx="1473518" cy="3357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300"/>
              </a:lnSpc>
              <a:buNone/>
            </a:pPr>
            <a:r>
              <a:rPr lang="en-US" sz="11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Generate route for transit deployment</a:t>
            </a:r>
            <a:endParaRPr lang="en-US" sz="110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4078" y="4665315"/>
            <a:ext cx="326380" cy="32638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712351" y="6256139"/>
            <a:ext cx="8420100" cy="5643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Street centerlines are parsed into a directed graph, enabling shortest-path queries between any two points on the network.</a:t>
            </a:r>
            <a:endParaRPr lang="en-US" sz="1500" dirty="0"/>
          </a:p>
        </p:txBody>
      </p:sp>
      <p:sp>
        <p:nvSpPr>
          <p:cNvPr id="17" name="Text 10"/>
          <p:cNvSpPr/>
          <p:nvPr/>
        </p:nvSpPr>
        <p:spPr>
          <a:xfrm>
            <a:off x="9607034" y="1661160"/>
            <a:ext cx="4256603" cy="298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Graph Construction with NetworkX</a:t>
            </a:r>
            <a:endParaRPr lang="en-US" sz="1850" dirty="0"/>
          </a:p>
        </p:txBody>
      </p:sp>
      <p:sp>
        <p:nvSpPr>
          <p:cNvPr id="18" name="Shape 11"/>
          <p:cNvSpPr/>
          <p:nvPr/>
        </p:nvSpPr>
        <p:spPr>
          <a:xfrm>
            <a:off x="9607034" y="2141696"/>
            <a:ext cx="4318397" cy="1735336"/>
          </a:xfrm>
          <a:prstGeom prst="roundRect">
            <a:avLst>
              <a:gd name="adj" fmla="val 6323"/>
            </a:avLst>
          </a:prstGeom>
          <a:solidFill>
            <a:srgbClr val="FFFFFF"/>
          </a:solidFill>
          <a:ln w="2286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9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4174" y="2141696"/>
            <a:ext cx="91440" cy="1735336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9889808" y="2355890"/>
            <a:ext cx="2392323" cy="298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Nodes</a:t>
            </a:r>
            <a:endParaRPr lang="en-US" sz="1850" dirty="0"/>
          </a:p>
        </p:txBody>
      </p:sp>
      <p:sp>
        <p:nvSpPr>
          <p:cNvPr id="21" name="Text 13"/>
          <p:cNvSpPr/>
          <p:nvPr/>
        </p:nvSpPr>
        <p:spPr>
          <a:xfrm>
            <a:off x="9889808" y="2816304"/>
            <a:ext cx="3821430" cy="8465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Every road intersection or terminus becomes a graph node with spatial coordinates.</a:t>
            </a:r>
            <a:endParaRPr lang="en-US" sz="1500" dirty="0"/>
          </a:p>
        </p:txBody>
      </p:sp>
      <p:sp>
        <p:nvSpPr>
          <p:cNvPr id="22" name="Shape 14"/>
          <p:cNvSpPr/>
          <p:nvPr/>
        </p:nvSpPr>
        <p:spPr>
          <a:xfrm>
            <a:off x="9607034" y="4038481"/>
            <a:ext cx="4318397" cy="1453158"/>
          </a:xfrm>
          <a:prstGeom prst="roundRect">
            <a:avLst>
              <a:gd name="adj" fmla="val 7551"/>
            </a:avLst>
          </a:prstGeom>
          <a:solidFill>
            <a:srgbClr val="FFFFFF"/>
          </a:solidFill>
          <a:ln w="2286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3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84174" y="4038481"/>
            <a:ext cx="91440" cy="1453158"/>
          </a:xfrm>
          <a:prstGeom prst="rect">
            <a:avLst/>
          </a:prstGeom>
        </p:spPr>
      </p:pic>
      <p:sp>
        <p:nvSpPr>
          <p:cNvPr id="24" name="Text 15"/>
          <p:cNvSpPr/>
          <p:nvPr/>
        </p:nvSpPr>
        <p:spPr>
          <a:xfrm>
            <a:off x="9889808" y="4252674"/>
            <a:ext cx="2392323" cy="298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Edges</a:t>
            </a:r>
            <a:endParaRPr lang="en-US" sz="1850" dirty="0"/>
          </a:p>
        </p:txBody>
      </p:sp>
      <p:sp>
        <p:nvSpPr>
          <p:cNvPr id="25" name="Text 16"/>
          <p:cNvSpPr/>
          <p:nvPr/>
        </p:nvSpPr>
        <p:spPr>
          <a:xfrm>
            <a:off x="9889808" y="4713089"/>
            <a:ext cx="3821430" cy="5643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Road segments become weighted edges; weight = segment length in meters.</a:t>
            </a:r>
            <a:endParaRPr lang="en-US" sz="1500" dirty="0"/>
          </a:p>
        </p:txBody>
      </p:sp>
      <p:sp>
        <p:nvSpPr>
          <p:cNvPr id="26" name="Shape 17"/>
          <p:cNvSpPr/>
          <p:nvPr/>
        </p:nvSpPr>
        <p:spPr>
          <a:xfrm>
            <a:off x="9607034" y="5653088"/>
            <a:ext cx="4318397" cy="1735336"/>
          </a:xfrm>
          <a:prstGeom prst="roundRect">
            <a:avLst>
              <a:gd name="adj" fmla="val 6323"/>
            </a:avLst>
          </a:prstGeom>
          <a:solidFill>
            <a:srgbClr val="FFFFFF"/>
          </a:solidFill>
          <a:ln w="2286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27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4174" y="5653088"/>
            <a:ext cx="91440" cy="1735336"/>
          </a:xfrm>
          <a:prstGeom prst="rect">
            <a:avLst/>
          </a:prstGeom>
        </p:spPr>
      </p:pic>
      <p:sp>
        <p:nvSpPr>
          <p:cNvPr id="28" name="Text 18"/>
          <p:cNvSpPr/>
          <p:nvPr/>
        </p:nvSpPr>
        <p:spPr>
          <a:xfrm>
            <a:off x="9889808" y="5867281"/>
            <a:ext cx="2392323" cy="2989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85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Shortest Path</a:t>
            </a:r>
            <a:endParaRPr lang="en-US" sz="1850" dirty="0"/>
          </a:p>
        </p:txBody>
      </p:sp>
      <p:sp>
        <p:nvSpPr>
          <p:cNvPr id="29" name="Text 19"/>
          <p:cNvSpPr/>
          <p:nvPr/>
        </p:nvSpPr>
        <p:spPr>
          <a:xfrm>
            <a:off x="9889808" y="6327696"/>
            <a:ext cx="3821430" cy="8465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Dijkstra's algorithm finds the minimum-cost path from an underserved node to the nearest stop node.</a:t>
            </a:r>
            <a:endParaRPr lang="en-US" sz="15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BF097E9-8BEE-E335-FCAA-F538535D05BE}"/>
              </a:ext>
            </a:extLst>
          </p:cNvPr>
          <p:cNvSpPr/>
          <p:nvPr/>
        </p:nvSpPr>
        <p:spPr>
          <a:xfrm>
            <a:off x="12869333" y="7766756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57400" y="501372"/>
            <a:ext cx="6768108" cy="476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750"/>
              </a:lnSpc>
              <a:buNone/>
            </a:pPr>
            <a:r>
              <a:rPr lang="en-US" sz="300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Coverage Calculation Methodology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2057400" y="2985968"/>
            <a:ext cx="2337673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Spatial Analysis Pipeline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057400" y="3326487"/>
            <a:ext cx="5071943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Coverage is computed at each iteration to quantify the share of the total population within walking distance of at least one stop.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2057400" y="3849291"/>
            <a:ext cx="5071943" cy="716518"/>
          </a:xfrm>
          <a:prstGeom prst="roundRect">
            <a:avLst>
              <a:gd name="adj" fmla="val 19143"/>
            </a:avLst>
          </a:prstGeom>
          <a:solidFill>
            <a:srgbClr val="D0D2E2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4074081"/>
            <a:ext cx="190500" cy="1524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2552700" y="3989784"/>
            <a:ext cx="4424243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400 m ≈ 5-minute walk — standard transit accessibility threshold.</a:t>
            </a:r>
            <a:endParaRPr lang="en-US" sz="120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8677" y="1261586"/>
            <a:ext cx="5071943" cy="5071943"/>
          </a:xfrm>
          <a:prstGeom prst="rect">
            <a:avLst/>
          </a:prstGeom>
        </p:spPr>
      </p:pic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8677" y="1261586"/>
            <a:ext cx="5071943" cy="5071943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057400" y="6548557"/>
            <a:ext cx="304800" cy="190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Montserrat Light" pitchFamily="34" charset="0"/>
                <a:ea typeface="Montserrat Light" pitchFamily="34" charset="-122"/>
                <a:cs typeface="Montserrat Light" pitchFamily="34" charset="-120"/>
              </a:rPr>
              <a:t>01</a:t>
            </a:r>
            <a:endParaRPr lang="en-US" sz="1200" dirty="0"/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7400" y="6784777"/>
            <a:ext cx="3436858" cy="22860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2057400" y="6906697"/>
            <a:ext cx="1905000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Buffer Stops</a:t>
            </a:r>
            <a:endParaRPr lang="en-US" sz="1500" dirty="0"/>
          </a:p>
        </p:txBody>
      </p:sp>
      <p:sp>
        <p:nvSpPr>
          <p:cNvPr id="13" name="Text 7"/>
          <p:cNvSpPr/>
          <p:nvPr/>
        </p:nvSpPr>
        <p:spPr>
          <a:xfrm>
            <a:off x="2057400" y="7206258"/>
            <a:ext cx="3436858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Apply a </a:t>
            </a:r>
            <a:r>
              <a:rPr lang="en-US" sz="1200" b="1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400 m</a:t>
            </a: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 walkability buffer around every bus stop.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5596652" y="6548557"/>
            <a:ext cx="304800" cy="190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Montserrat Light" pitchFamily="34" charset="0"/>
                <a:ea typeface="Montserrat Light" pitchFamily="34" charset="-122"/>
                <a:cs typeface="Montserrat Light" pitchFamily="34" charset="-120"/>
              </a:rPr>
              <a:t>02</a:t>
            </a:r>
            <a:endParaRPr lang="en-US" sz="120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6652" y="6784777"/>
            <a:ext cx="3436977" cy="2286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5596652" y="6906697"/>
            <a:ext cx="1975961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Intersect Population</a:t>
            </a:r>
            <a:endParaRPr lang="en-US" sz="1500" dirty="0"/>
          </a:p>
        </p:txBody>
      </p:sp>
      <p:sp>
        <p:nvSpPr>
          <p:cNvPr id="17" name="Text 10"/>
          <p:cNvSpPr/>
          <p:nvPr/>
        </p:nvSpPr>
        <p:spPr>
          <a:xfrm>
            <a:off x="5596652" y="7206258"/>
            <a:ext cx="3436977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Overlay stop buffers with population polygons using GeoPandas spatial join.</a:t>
            </a:r>
            <a:endParaRPr lang="en-US" sz="1200" dirty="0"/>
          </a:p>
        </p:txBody>
      </p:sp>
      <p:sp>
        <p:nvSpPr>
          <p:cNvPr id="18" name="Text 11"/>
          <p:cNvSpPr/>
          <p:nvPr/>
        </p:nvSpPr>
        <p:spPr>
          <a:xfrm>
            <a:off x="9136023" y="6548557"/>
            <a:ext cx="304800" cy="1905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Montserrat Light" pitchFamily="34" charset="0"/>
                <a:ea typeface="Montserrat Light" pitchFamily="34" charset="-122"/>
                <a:cs typeface="Montserrat Light" pitchFamily="34" charset="-120"/>
              </a:rPr>
              <a:t>03</a:t>
            </a:r>
            <a:endParaRPr lang="en-US" sz="1200" dirty="0"/>
          </a:p>
        </p:txBody>
      </p:sp>
      <p:pic>
        <p:nvPicPr>
          <p:cNvPr id="19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6023" y="6784777"/>
            <a:ext cx="3436858" cy="22860"/>
          </a:xfrm>
          <a:prstGeom prst="rect">
            <a:avLst/>
          </a:prstGeom>
        </p:spPr>
      </p:pic>
      <p:sp>
        <p:nvSpPr>
          <p:cNvPr id="20" name="Text 12"/>
          <p:cNvSpPr/>
          <p:nvPr/>
        </p:nvSpPr>
        <p:spPr>
          <a:xfrm>
            <a:off x="9136023" y="6906697"/>
            <a:ext cx="2069902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Compute Coverage %</a:t>
            </a:r>
            <a:endParaRPr lang="en-US" sz="1500" dirty="0"/>
          </a:p>
        </p:txBody>
      </p:sp>
      <p:sp>
        <p:nvSpPr>
          <p:cNvPr id="21" name="Text 13"/>
          <p:cNvSpPr/>
          <p:nvPr/>
        </p:nvSpPr>
        <p:spPr>
          <a:xfrm>
            <a:off x="9136023" y="7206258"/>
            <a:ext cx="3436858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Divide population inside buffers by total population to get the served share.</a:t>
            </a:r>
            <a:endParaRPr lang="en-US" sz="12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76CFF5-F7B0-638C-8AAB-D645190FF7FB}"/>
              </a:ext>
            </a:extLst>
          </p:cNvPr>
          <p:cNvSpPr/>
          <p:nvPr/>
        </p:nvSpPr>
        <p:spPr>
          <a:xfrm>
            <a:off x="12869333" y="7766756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4628" y="532090"/>
            <a:ext cx="6761678" cy="5869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65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Route Generation Algorithm</a:t>
            </a:r>
            <a:endParaRPr lang="en-US" sz="36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68" y="1430179"/>
            <a:ext cx="12854226" cy="554307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52888" y="5922078"/>
            <a:ext cx="3238815" cy="3645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000000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Add Segment &amp; Stops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1752888" y="4638946"/>
            <a:ext cx="3166315" cy="3645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000000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Shortest Path to Stop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1752888" y="3368775"/>
            <a:ext cx="2857480" cy="3629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F5F7F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Snap to Road Node</a:t>
            </a:r>
            <a:endParaRPr lang="en-US" sz="2250" dirty="0"/>
          </a:p>
        </p:txBody>
      </p:sp>
      <p:sp>
        <p:nvSpPr>
          <p:cNvPr id="7" name="Text 4"/>
          <p:cNvSpPr/>
          <p:nvPr/>
        </p:nvSpPr>
        <p:spPr>
          <a:xfrm>
            <a:off x="1752888" y="2085643"/>
            <a:ext cx="3027390" cy="36290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50" dirty="0">
                <a:solidFill>
                  <a:srgbClr val="F5F7F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Locate Gap Centroid</a:t>
            </a:r>
            <a:endParaRPr lang="en-US" sz="2250" dirty="0"/>
          </a:p>
        </p:txBody>
      </p:sp>
      <p:sp>
        <p:nvSpPr>
          <p:cNvPr id="8" name="Text 5"/>
          <p:cNvSpPr/>
          <p:nvPr/>
        </p:nvSpPr>
        <p:spPr>
          <a:xfrm>
            <a:off x="834628" y="7148155"/>
            <a:ext cx="12961025" cy="549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145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Each iteration identifies the single highest-priority gap, generates one new road-following route segment, places stops along it, and recalculates coverage — creating a greedy, iterative expansion of the transit network.</a:t>
            </a:r>
            <a:endParaRPr lang="en-US" sz="14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57400" y="495657"/>
            <a:ext cx="7169706" cy="4762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750"/>
              </a:lnSpc>
              <a:buNone/>
            </a:pPr>
            <a:r>
              <a:rPr lang="en-US" sz="300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Iterative Results: Coverage Over Time</a:t>
            </a:r>
            <a:endParaRPr lang="en-US" sz="3000" dirty="0"/>
          </a:p>
        </p:txBody>
      </p:sp>
      <p:sp>
        <p:nvSpPr>
          <p:cNvPr id="3" name="Text 1"/>
          <p:cNvSpPr/>
          <p:nvPr/>
        </p:nvSpPr>
        <p:spPr>
          <a:xfrm>
            <a:off x="2057400" y="2591038"/>
            <a:ext cx="2911435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74767D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Step-by-Step Network Growth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2057400" y="2931557"/>
            <a:ext cx="6705005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Starting from the baseline network, each iteration adds one optimized route and recalculates the served population share.</a:t>
            </a:r>
            <a:endParaRPr lang="en-US" sz="12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1738" y="1240631"/>
            <a:ext cx="3438763" cy="3438763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7303770" y="4909661"/>
            <a:ext cx="22860" cy="2824163"/>
          </a:xfrm>
          <a:prstGeom prst="roundRect">
            <a:avLst>
              <a:gd name="adj" fmla="val 600000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Shape 4"/>
          <p:cNvSpPr/>
          <p:nvPr/>
        </p:nvSpPr>
        <p:spPr>
          <a:xfrm>
            <a:off x="6709410" y="5069681"/>
            <a:ext cx="457200" cy="22860"/>
          </a:xfrm>
          <a:prstGeom prst="roundRect">
            <a:avLst>
              <a:gd name="adj" fmla="val 600000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8" name="Shape 5"/>
          <p:cNvSpPr/>
          <p:nvPr/>
        </p:nvSpPr>
        <p:spPr>
          <a:xfrm>
            <a:off x="7143750" y="4909661"/>
            <a:ext cx="342900" cy="342900"/>
          </a:xfrm>
          <a:prstGeom prst="roundRect">
            <a:avLst>
              <a:gd name="adj" fmla="val 40000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7200900" y="4938236"/>
            <a:ext cx="228600" cy="2857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8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1</a:t>
            </a:r>
            <a:endParaRPr lang="en-US" sz="1800" dirty="0"/>
          </a:p>
        </p:txBody>
      </p:sp>
      <p:sp>
        <p:nvSpPr>
          <p:cNvPr id="10" name="Text 7"/>
          <p:cNvSpPr/>
          <p:nvPr/>
        </p:nvSpPr>
        <p:spPr>
          <a:xfrm>
            <a:off x="4648200" y="4962049"/>
            <a:ext cx="1905000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85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Step 0 — Baseline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2057400" y="5261610"/>
            <a:ext cx="4495800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Existing routes and stops only; initial coverage percentage established.</a:t>
            </a:r>
            <a:endParaRPr lang="en-US" sz="1200" dirty="0"/>
          </a:p>
        </p:txBody>
      </p:sp>
      <p:sp>
        <p:nvSpPr>
          <p:cNvPr id="12" name="Shape 9"/>
          <p:cNvSpPr/>
          <p:nvPr/>
        </p:nvSpPr>
        <p:spPr>
          <a:xfrm>
            <a:off x="7463790" y="5884069"/>
            <a:ext cx="457200" cy="22860"/>
          </a:xfrm>
          <a:prstGeom prst="roundRect">
            <a:avLst>
              <a:gd name="adj" fmla="val 600000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3" name="Shape 10"/>
          <p:cNvSpPr/>
          <p:nvPr/>
        </p:nvSpPr>
        <p:spPr>
          <a:xfrm>
            <a:off x="7143750" y="5724049"/>
            <a:ext cx="342900" cy="342900"/>
          </a:xfrm>
          <a:prstGeom prst="roundRect">
            <a:avLst>
              <a:gd name="adj" fmla="val 40000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7200900" y="5752624"/>
            <a:ext cx="228600" cy="2857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8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2</a:t>
            </a:r>
            <a:endParaRPr lang="en-US" sz="1800" dirty="0"/>
          </a:p>
        </p:txBody>
      </p:sp>
      <p:sp>
        <p:nvSpPr>
          <p:cNvPr id="15" name="Text 12"/>
          <p:cNvSpPr/>
          <p:nvPr/>
        </p:nvSpPr>
        <p:spPr>
          <a:xfrm>
            <a:off x="8077200" y="5776436"/>
            <a:ext cx="2761178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Steps 1–N — Route Additions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8077200" y="6075998"/>
            <a:ext cx="4495800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Each new segment targets the largest remaining coverage gap, driving measurable increases per iteration.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>
            <a:off x="6709410" y="6622256"/>
            <a:ext cx="457200" cy="22860"/>
          </a:xfrm>
          <a:prstGeom prst="roundRect">
            <a:avLst>
              <a:gd name="adj" fmla="val 600000"/>
            </a:avLst>
          </a:prstGeom>
          <a:solidFill>
            <a:srgbClr val="C5C7D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15"/>
          <p:cNvSpPr/>
          <p:nvPr/>
        </p:nvSpPr>
        <p:spPr>
          <a:xfrm>
            <a:off x="7143750" y="6462236"/>
            <a:ext cx="342900" cy="342900"/>
          </a:xfrm>
          <a:prstGeom prst="roundRect">
            <a:avLst>
              <a:gd name="adj" fmla="val 40000"/>
            </a:avLst>
          </a:prstGeom>
          <a:solidFill>
            <a:srgbClr val="EFF0F6"/>
          </a:solidFill>
          <a:ln w="7620">
            <a:solidFill>
              <a:srgbClr val="C5C7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6"/>
          <p:cNvSpPr/>
          <p:nvPr/>
        </p:nvSpPr>
        <p:spPr>
          <a:xfrm>
            <a:off x="7200900" y="6490811"/>
            <a:ext cx="228600" cy="2857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800"/>
              </a:lnSpc>
              <a:buNone/>
            </a:pPr>
            <a:r>
              <a:rPr lang="en-US" sz="18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3</a:t>
            </a:r>
            <a:endParaRPr lang="en-US" sz="1800" dirty="0"/>
          </a:p>
        </p:txBody>
      </p:sp>
      <p:sp>
        <p:nvSpPr>
          <p:cNvPr id="20" name="Text 17"/>
          <p:cNvSpPr/>
          <p:nvPr/>
        </p:nvSpPr>
        <p:spPr>
          <a:xfrm>
            <a:off x="4648200" y="6514624"/>
            <a:ext cx="1905000" cy="2381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1850"/>
              </a:lnSpc>
              <a:buNone/>
            </a:pPr>
            <a:r>
              <a:rPr lang="en-US" sz="1500" dirty="0">
                <a:solidFill>
                  <a:srgbClr val="3D3E44"/>
                </a:solidFill>
                <a:latin typeface="Montserrat Medium" pitchFamily="34" charset="0"/>
                <a:ea typeface="Montserrat Medium" pitchFamily="34" charset="-122"/>
                <a:cs typeface="Montserrat Medium" pitchFamily="34" charset="-120"/>
              </a:rPr>
              <a:t>Convergence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2057400" y="6814185"/>
            <a:ext cx="4495800" cy="40767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1600"/>
              </a:lnSpc>
              <a:buNone/>
            </a:pPr>
            <a:r>
              <a:rPr lang="en-US" sz="1200" dirty="0">
                <a:solidFill>
                  <a:srgbClr val="3D3E44"/>
                </a:solidFill>
                <a:latin typeface="Inter Light" pitchFamily="34" charset="0"/>
                <a:ea typeface="Inter Light" pitchFamily="34" charset="-122"/>
                <a:cs typeface="Inter Light" pitchFamily="34" charset="-120"/>
              </a:rPr>
              <a:t>Coverage gains diminish as the network matures; analysts can set a target threshold to stop iteration.</a:t>
            </a:r>
            <a:endParaRPr lang="en-US" sz="12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C0F1B93-6D38-F568-1CC3-FE524D95D46F}"/>
              </a:ext>
            </a:extLst>
          </p:cNvPr>
          <p:cNvSpPr/>
          <p:nvPr/>
        </p:nvSpPr>
        <p:spPr>
          <a:xfrm>
            <a:off x="12869333" y="7766756"/>
            <a:ext cx="1647719" cy="362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694</Words>
  <Application>Microsoft Office PowerPoint</Application>
  <PresentationFormat>Custom</PresentationFormat>
  <Paragraphs>106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Montserrat Medium</vt:lpstr>
      <vt:lpstr>Inter Light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Nguyen Rick</cp:lastModifiedBy>
  <cp:revision>2</cp:revision>
  <dcterms:created xsi:type="dcterms:W3CDTF">2026-04-13T16:06:18Z</dcterms:created>
  <dcterms:modified xsi:type="dcterms:W3CDTF">2026-04-13T16:10:55Z</dcterms:modified>
</cp:coreProperties>
</file>