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ink/ink2.xml" ContentType="application/inkml+xml"/>
  <Override PartName="/ppt/notesSlides/notesSlide3.xml" ContentType="application/vnd.openxmlformats-officedocument.presentationml.notesSlide+xml"/>
  <Override PartName="/ppt/ink/ink3.xml" ContentType="application/inkml+xml"/>
  <Override PartName="/ppt/notesSlides/notesSlide4.xml" ContentType="application/vnd.openxmlformats-officedocument.presentationml.notesSlide+xml"/>
  <Override PartName="/ppt/ink/ink4.xml" ContentType="application/inkml+xml"/>
  <Override PartName="/ppt/notesSlides/notesSlide5.xml" ContentType="application/vnd.openxmlformats-officedocument.presentationml.notesSlide+xml"/>
  <Override PartName="/ppt/ink/ink5.xml" ContentType="application/inkml+xml"/>
  <Override PartName="/ppt/notesSlides/notesSlide6.xml" ContentType="application/vnd.openxmlformats-officedocument.presentationml.notesSlide+xml"/>
  <Override PartName="/ppt/ink/ink6.xml" ContentType="application/inkml+xml"/>
  <Override PartName="/ppt/notesSlides/notesSlide7.xml" ContentType="application/vnd.openxmlformats-officedocument.presentationml.notesSlide+xml"/>
  <Override PartName="/ppt/ink/ink7.xml" ContentType="application/inkml+xml"/>
  <Override PartName="/ppt/notesSlides/notesSlide8.xml" ContentType="application/vnd.openxmlformats-officedocument.presentationml.notesSlide+xml"/>
  <Override PartName="/ppt/ink/ink8.xml" ContentType="application/inkml+xml"/>
  <Override PartName="/ppt/notesSlides/notesSlide9.xml" ContentType="application/vnd.openxmlformats-officedocument.presentationml.notesSlide+xml"/>
  <Override PartName="/ppt/ink/ink9.xml" ContentType="application/inkml+xml"/>
  <Override PartName="/ppt/notesSlides/notesSlide10.xml" ContentType="application/vnd.openxmlformats-officedocument.presentationml.notesSlide+xml"/>
  <Override PartName="/ppt/ink/ink1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Inter Light" panose="020B0604020202020204" charset="0"/>
      <p:regular r:id="rId13"/>
    </p:embeddedFont>
    <p:embeddedFont>
      <p:font typeface="Montserrat Light" panose="00000400000000000000" pitchFamily="2" charset="0"/>
      <p:regular r:id="rId14"/>
    </p:embeddedFont>
    <p:embeddedFont>
      <p:font typeface="Montserrat Medium" panose="00000600000000000000" pitchFamily="2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0" d="100"/>
          <a:sy n="90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4T19:48:18.301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3 24575,'125'-2'0,"136"5"0,-230 1 0,-1 1 0,45 15 0,-49-12 0,0-1 0,1-1 0,-1-2 0,28 2 0,709-5 0,-345-4 0,-361 3 0,-15 2 0,1-3 0,-1-1 0,82-15 0,-78 9 0,0 2 0,1 3 0,-1 1 0,62 6 0,0-1 0,-81-3 0,11-1 0,0 2 0,1 1 0,67 14 0,-60-8 0,1-2 0,-1-3 0,1-1 0,60-6 0,2 1 0,365 3 0,-453 2 0,0 0 0,0 2 0,-1 0 0,1 1 0,27 11 0,36 9 0,-6 3 0,-64-22 0,0 0 0,1-1 0,0 0 0,24 4 0,35-4 0,-57-5 0,0 0 0,0 1 0,0 1 0,-1 1 0,1 0 0,-1 1 0,0 1 0,0 1 0,16 7 0,-21-4 0,-1 0 0,0 0 0,0 1 0,-1 0 0,0 1 0,-1 0 0,8 14 0,7 7 0,-16-22 0,-1 0 0,0 0 0,0 1 0,-1 0 0,0 0 0,-1 1 0,0-1 0,4 21 0,-7-28 0,-1-1 0,1 0 0,-1 1 0,0-1 0,0 0 0,0 1 0,0-1 0,0 1 0,-1-1 0,1 0 0,-1 1 0,0-1 0,0 0 0,0 0 0,-1 1 0,1-1 0,-1 0 0,0 0 0,1-1 0,-1 1 0,-1 0 0,1-1 0,0 1 0,-1-1 0,1 0 0,-1 1 0,1-1 0,-1 0 0,0-1 0,0 1 0,0 0 0,0-1 0,-1 0 0,1 0 0,-5 1 0,-168 31 0,123-23 0,-74 24 0,95-25 0,4 0 0,0-2 0,0 0 0,-1-2 0,0-2 0,-30 1 0,-651-5 0,687-1 0,1 0 0,-39-9 0,37 5 0,-1 2 0,-26-1 0,-671 3 0,350 5 0,-750-3 0,1099-2 0,1 0 0,-39-9 0,37 5 0,-1 2 0,-26-1 0,45 5 0,-6 0 0,0 0 0,1-1 0,-1-1 0,0 0 0,0 0 0,-11-4 0,20 4 0,0 1 0,-1-1 0,1 0 0,0 0 0,1 0 0,-1 0 0,0-1 0,1 1 0,-1-1 0,1 1 0,0-1 0,-1 0 0,2 0 0,-1 0 0,0 0 0,0 0 0,1-1 0,0 1 0,0 0 0,0-1 0,0 1 0,0-1 0,1 1 0,-1-7 0,-2-42 0,2 0 0,8-82 0,-6 130 0,0 0 0,0 0 0,0 0 0,0 0 0,0 0 0,1 0 0,0 0 0,-1 0 0,2 1 0,-1-1 0,0 1 0,1-1 0,-1 1 0,1 0 0,0 0 0,0 0 0,0 0 0,1 1 0,-1-1 0,1 1 0,-1 0 0,1 0 0,0 0 0,0 0 0,0 1 0,0-1 0,0 1 0,0 0 0,5 0 0,14-2 0,-1 0 0,1 2 0,1 0 0,27 4 0,-14-1 0,-25-2 0,23 1 0,-31-1 0,-23 1 0,-223-2 0,296 1 0,-1 3 0,81 13 0,-66-7 0,1-4 0,-1-2 0,72-6 0,-12 0 0,462 4 0,-567 0 0,-1 1 0,39 9 0,-36-5 0,-1-2 0,28 1 0,34-4 0,-48-3 0,0 3 0,0 1 0,69 14 0,-61-9 0,1-1 0,0-2 0,0-3 0,60-4 0,1 0 0,1073 3 0,-1128 5-1365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4T19:48:35.50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3 24575,'125'-2'0,"136"5"0,-230 1 0,-1 1 0,45 15 0,-49-12 0,0-1 0,1-1 0,-1-2 0,28 2 0,709-5 0,-345-4 0,-361 3 0,-15 2 0,1-3 0,-1-1 0,82-15 0,-78 9 0,0 2 0,1 3 0,-1 1 0,62 6 0,0-1 0,-81-3 0,11-1 0,0 2 0,1 1 0,67 14 0,-60-8 0,1-2 0,-1-3 0,1-1 0,60-6 0,2 1 0,365 3 0,-453 2 0,0 0 0,0 2 0,-1 0 0,1 1 0,27 11 0,36 9 0,-6 3 0,-64-22 0,0 0 0,1-1 0,0 0 0,24 4 0,35-4 0,-57-5 0,0 0 0,0 1 0,0 1 0,-1 1 0,1 0 0,-1 1 0,0 1 0,0 1 0,16 7 0,-21-4 0,-1 0 0,0 0 0,0 1 0,-1 0 0,0 1 0,-1 0 0,8 14 0,7 7 0,-16-22 0,-1 0 0,0 0 0,0 1 0,-1 0 0,0 0 0,-1 1 0,0-1 0,4 21 0,-7-28 0,-1-1 0,1 0 0,-1 1 0,0-1 0,0 0 0,0 1 0,0-1 0,0 1 0,-1-1 0,1 0 0,-1 1 0,0-1 0,0 0 0,0 0 0,-1 1 0,1-1 0,-1 0 0,0 0 0,1-1 0,-1 1 0,-1 0 0,1-1 0,0 1 0,-1-1 0,1 0 0,-1 1 0,1-1 0,-1 0 0,0-1 0,0 1 0,0 0 0,0-1 0,-1 0 0,1 0 0,-5 1 0,-168 31 0,123-23 0,-74 24 0,95-25 0,4 0 0,0-2 0,0 0 0,-1-2 0,0-2 0,-30 1 0,-651-5 0,687-1 0,1 0 0,-39-9 0,37 5 0,-1 2 0,-26-1 0,-671 3 0,350 5 0,-750-3 0,1099-2 0,1 0 0,-39-9 0,37 5 0,-1 2 0,-26-1 0,45 5 0,-6 0 0,0 0 0,1-1 0,-1-1 0,0 0 0,0 0 0,-11-4 0,20 4 0,0 1 0,-1-1 0,1 0 0,0 0 0,1 0 0,-1 0 0,0-1 0,1 1 0,-1-1 0,1 1 0,0-1 0,-1 0 0,2 0 0,-1 0 0,0 0 0,0 0 0,1-1 0,0 1 0,0 0 0,0-1 0,0 1 0,0-1 0,1 1 0,-1-7 0,-2-42 0,2 0 0,8-82 0,-6 130 0,0 0 0,0 0 0,0 0 0,0 0 0,0 0 0,1 0 0,0 0 0,-1 0 0,2 1 0,-1-1 0,0 1 0,1-1 0,-1 1 0,1 0 0,0 0 0,0 0 0,0 0 0,1 1 0,-1-1 0,1 1 0,-1 0 0,1 0 0,0 0 0,0 0 0,0 1 0,0-1 0,0 1 0,0 0 0,5 0 0,14-2 0,-1 0 0,1 2 0,1 0 0,27 4 0,-14-1 0,-25-2 0,23 1 0,-31-1 0,-23 1 0,-223-2 0,296 1 0,-1 3 0,81 13 0,-66-7 0,1-4 0,-1-2 0,72-6 0,-12 0 0,462 4 0,-567 0 0,-1 1 0,39 9 0,-36-5 0,-1-2 0,28 1 0,34-4 0,-48-3 0,0 3 0,0 1 0,69 14 0,-61-9 0,1-1 0,0-2 0,0-3 0,60-4 0,1 0 0,1073 3 0,-1128 5-1365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4T19:48:27.19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3 24575,'125'-2'0,"136"5"0,-230 1 0,-1 1 0,45 15 0,-49-12 0,0-1 0,1-1 0,-1-2 0,28 2 0,709-5 0,-345-4 0,-361 3 0,-15 2 0,1-3 0,-1-1 0,82-15 0,-78 9 0,0 2 0,1 3 0,-1 1 0,62 6 0,0-1 0,-81-3 0,11-1 0,0 2 0,1 1 0,67 14 0,-60-8 0,1-2 0,-1-3 0,1-1 0,60-6 0,2 1 0,365 3 0,-453 2 0,0 0 0,0 2 0,-1 0 0,1 1 0,27 11 0,36 9 0,-6 3 0,-64-22 0,0 0 0,1-1 0,0 0 0,24 4 0,35-4 0,-57-5 0,0 0 0,0 1 0,0 1 0,-1 1 0,1 0 0,-1 1 0,0 1 0,0 1 0,16 7 0,-21-4 0,-1 0 0,0 0 0,0 1 0,-1 0 0,0 1 0,-1 0 0,8 14 0,7 7 0,-16-22 0,-1 0 0,0 0 0,0 1 0,-1 0 0,0 0 0,-1 1 0,0-1 0,4 21 0,-7-28 0,-1-1 0,1 0 0,-1 1 0,0-1 0,0 0 0,0 1 0,0-1 0,0 1 0,-1-1 0,1 0 0,-1 1 0,0-1 0,0 0 0,0 0 0,-1 1 0,1-1 0,-1 0 0,0 0 0,1-1 0,-1 1 0,-1 0 0,1-1 0,0 1 0,-1-1 0,1 0 0,-1 1 0,1-1 0,-1 0 0,0-1 0,0 1 0,0 0 0,0-1 0,-1 0 0,1 0 0,-5 1 0,-168 31 0,123-23 0,-74 24 0,95-25 0,4 0 0,0-2 0,0 0 0,-1-2 0,0-2 0,-30 1 0,-651-5 0,687-1 0,1 0 0,-39-9 0,37 5 0,-1 2 0,-26-1 0,-671 3 0,350 5 0,-750-3 0,1099-2 0,1 0 0,-39-9 0,37 5 0,-1 2 0,-26-1 0,45 5 0,-6 0 0,0 0 0,1-1 0,-1-1 0,0 0 0,0 0 0,-11-4 0,20 4 0,0 1 0,-1-1 0,1 0 0,0 0 0,1 0 0,-1 0 0,0-1 0,1 1 0,-1-1 0,1 1 0,0-1 0,-1 0 0,2 0 0,-1 0 0,0 0 0,0 0 0,1-1 0,0 1 0,0 0 0,0-1 0,0 1 0,0-1 0,1 1 0,-1-7 0,-2-42 0,2 0 0,8-82 0,-6 130 0,0 0 0,0 0 0,0 0 0,0 0 0,0 0 0,1 0 0,0 0 0,-1 0 0,2 1 0,-1-1 0,0 1 0,1-1 0,-1 1 0,1 0 0,0 0 0,0 0 0,0 0 0,1 1 0,-1-1 0,1 1 0,-1 0 0,1 0 0,0 0 0,0 0 0,0 1 0,0-1 0,0 1 0,0 0 0,5 0 0,14-2 0,-1 0 0,1 2 0,1 0 0,27 4 0,-14-1 0,-25-2 0,23 1 0,-31-1 0,-23 1 0,-223-2 0,296 1 0,-1 3 0,81 13 0,-66-7 0,1-4 0,-1-2 0,72-6 0,-12 0 0,462 4 0,-567 0 0,-1 1 0,39 9 0,-36-5 0,-1-2 0,28 1 0,34-4 0,-48-3 0,0 3 0,0 1 0,69 14 0,-61-9 0,1-1 0,0-2 0,0-3 0,60-4 0,1 0 0,1073 3 0,-1128 5-1365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4T19:48:28.799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3 24575,'125'-2'0,"136"5"0,-230 1 0,-1 1 0,45 15 0,-49-12 0,0-1 0,1-1 0,-1-2 0,28 2 0,709-5 0,-345-4 0,-361 3 0,-15 2 0,1-3 0,-1-1 0,82-15 0,-78 9 0,0 2 0,1 3 0,-1 1 0,62 6 0,0-1 0,-81-3 0,11-1 0,0 2 0,1 1 0,67 14 0,-60-8 0,1-2 0,-1-3 0,1-1 0,60-6 0,2 1 0,365 3 0,-453 2 0,0 0 0,0 2 0,-1 0 0,1 1 0,27 11 0,36 9 0,-6 3 0,-64-22 0,0 0 0,1-1 0,0 0 0,24 4 0,35-4 0,-57-5 0,0 0 0,0 1 0,0 1 0,-1 1 0,1 0 0,-1 1 0,0 1 0,0 1 0,16 7 0,-21-4 0,-1 0 0,0 0 0,0 1 0,-1 0 0,0 1 0,-1 0 0,8 14 0,7 7 0,-16-22 0,-1 0 0,0 0 0,0 1 0,-1 0 0,0 0 0,-1 1 0,0-1 0,4 21 0,-7-28 0,-1-1 0,1 0 0,-1 1 0,0-1 0,0 0 0,0 1 0,0-1 0,0 1 0,-1-1 0,1 0 0,-1 1 0,0-1 0,0 0 0,0 0 0,-1 1 0,1-1 0,-1 0 0,0 0 0,1-1 0,-1 1 0,-1 0 0,1-1 0,0 1 0,-1-1 0,1 0 0,-1 1 0,1-1 0,-1 0 0,0-1 0,0 1 0,0 0 0,0-1 0,-1 0 0,1 0 0,-5 1 0,-168 31 0,123-23 0,-74 24 0,95-25 0,4 0 0,0-2 0,0 0 0,-1-2 0,0-2 0,-30 1 0,-651-5 0,687-1 0,1 0 0,-39-9 0,37 5 0,-1 2 0,-26-1 0,-671 3 0,350 5 0,-750-3 0,1099-2 0,1 0 0,-39-9 0,37 5 0,-1 2 0,-26-1 0,45 5 0,-6 0 0,0 0 0,1-1 0,-1-1 0,0 0 0,0 0 0,-11-4 0,20 4 0,0 1 0,-1-1 0,1 0 0,0 0 0,1 0 0,-1 0 0,0-1 0,1 1 0,-1-1 0,1 1 0,0-1 0,-1 0 0,2 0 0,-1 0 0,0 0 0,0 0 0,1-1 0,0 1 0,0 0 0,0-1 0,0 1 0,0-1 0,1 1 0,-1-7 0,-2-42 0,2 0 0,8-82 0,-6 130 0,0 0 0,0 0 0,0 0 0,0 0 0,0 0 0,1 0 0,0 0 0,-1 0 0,2 1 0,-1-1 0,0 1 0,1-1 0,-1 1 0,1 0 0,0 0 0,0 0 0,0 0 0,1 1 0,-1-1 0,1 1 0,-1 0 0,1 0 0,0 0 0,0 0 0,0 1 0,0-1 0,0 1 0,0 0 0,5 0 0,14-2 0,-1 0 0,1 2 0,1 0 0,27 4 0,-14-1 0,-25-2 0,23 1 0,-31-1 0,-23 1 0,-223-2 0,296 1 0,-1 3 0,81 13 0,-66-7 0,1-4 0,-1-2 0,72-6 0,-12 0 0,462 4 0,-567 0 0,-1 1 0,39 9 0,-36-5 0,-1-2 0,28 1 0,34-4 0,-48-3 0,0 3 0,0 1 0,69 14 0,-61-9 0,1-1 0,0-2 0,0-3 0,60-4 0,1 0 0,1073 3 0,-1128 5-1365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4T19:48:29.566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3 24575,'125'-2'0,"136"5"0,-230 1 0,-1 1 0,45 15 0,-49-12 0,0-1 0,1-1 0,-1-2 0,28 2 0,709-5 0,-345-4 0,-361 3 0,-15 2 0,1-3 0,-1-1 0,82-15 0,-78 9 0,0 2 0,1 3 0,-1 1 0,62 6 0,0-1 0,-81-3 0,11-1 0,0 2 0,1 1 0,67 14 0,-60-8 0,1-2 0,-1-3 0,1-1 0,60-6 0,2 1 0,365 3 0,-453 2 0,0 0 0,0 2 0,-1 0 0,1 1 0,27 11 0,36 9 0,-6 3 0,-64-22 0,0 0 0,1-1 0,0 0 0,24 4 0,35-4 0,-57-5 0,0 0 0,0 1 0,0 1 0,-1 1 0,1 0 0,-1 1 0,0 1 0,0 1 0,16 7 0,-21-4 0,-1 0 0,0 0 0,0 1 0,-1 0 0,0 1 0,-1 0 0,8 14 0,7 7 0,-16-22 0,-1 0 0,0 0 0,0 1 0,-1 0 0,0 0 0,-1 1 0,0-1 0,4 21 0,-7-28 0,-1-1 0,1 0 0,-1 1 0,0-1 0,0 0 0,0 1 0,0-1 0,0 1 0,-1-1 0,1 0 0,-1 1 0,0-1 0,0 0 0,0 0 0,-1 1 0,1-1 0,-1 0 0,0 0 0,1-1 0,-1 1 0,-1 0 0,1-1 0,0 1 0,-1-1 0,1 0 0,-1 1 0,1-1 0,-1 0 0,0-1 0,0 1 0,0 0 0,0-1 0,-1 0 0,1 0 0,-5 1 0,-168 31 0,123-23 0,-74 24 0,95-25 0,4 0 0,0-2 0,0 0 0,-1-2 0,0-2 0,-30 1 0,-651-5 0,687-1 0,1 0 0,-39-9 0,37 5 0,-1 2 0,-26-1 0,-671 3 0,350 5 0,-750-3 0,1099-2 0,1 0 0,-39-9 0,37 5 0,-1 2 0,-26-1 0,45 5 0,-6 0 0,0 0 0,1-1 0,-1-1 0,0 0 0,0 0 0,-11-4 0,20 4 0,0 1 0,-1-1 0,1 0 0,0 0 0,1 0 0,-1 0 0,0-1 0,1 1 0,-1-1 0,1 1 0,0-1 0,-1 0 0,2 0 0,-1 0 0,0 0 0,0 0 0,1-1 0,0 1 0,0 0 0,0-1 0,0 1 0,0-1 0,1 1 0,-1-7 0,-2-42 0,2 0 0,8-82 0,-6 130 0,0 0 0,0 0 0,0 0 0,0 0 0,0 0 0,1 0 0,0 0 0,-1 0 0,2 1 0,-1-1 0,0 1 0,1-1 0,-1 1 0,1 0 0,0 0 0,0 0 0,0 0 0,1 1 0,-1-1 0,1 1 0,-1 0 0,1 0 0,0 0 0,0 0 0,0 1 0,0-1 0,0 1 0,0 0 0,5 0 0,14-2 0,-1 0 0,1 2 0,1 0 0,27 4 0,-14-1 0,-25-2 0,23 1 0,-31-1 0,-23 1 0,-223-2 0,296 1 0,-1 3 0,81 13 0,-66-7 0,1-4 0,-1-2 0,72-6 0,-12 0 0,462 4 0,-567 0 0,-1 1 0,39 9 0,-36-5 0,-1-2 0,28 1 0,34-4 0,-48-3 0,0 3 0,0 1 0,69 14 0,-61-9 0,1-1 0,0-2 0,0-3 0,60-4 0,1 0 0,1073 3 0,-1128 5-1365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4T19:48:30.118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3 24575,'125'-2'0,"136"5"0,-230 1 0,-1 1 0,45 15 0,-49-12 0,0-1 0,1-1 0,-1-2 0,28 2 0,709-5 0,-345-4 0,-361 3 0,-15 2 0,1-3 0,-1-1 0,82-15 0,-78 9 0,0 2 0,1 3 0,-1 1 0,62 6 0,0-1 0,-81-3 0,11-1 0,0 2 0,1 1 0,67 14 0,-60-8 0,1-2 0,-1-3 0,1-1 0,60-6 0,2 1 0,365 3 0,-453 2 0,0 0 0,0 2 0,-1 0 0,1 1 0,27 11 0,36 9 0,-6 3 0,-64-22 0,0 0 0,1-1 0,0 0 0,24 4 0,35-4 0,-57-5 0,0 0 0,0 1 0,0 1 0,-1 1 0,1 0 0,-1 1 0,0 1 0,0 1 0,16 7 0,-21-4 0,-1 0 0,0 0 0,0 1 0,-1 0 0,0 1 0,-1 0 0,8 14 0,7 7 0,-16-22 0,-1 0 0,0 0 0,0 1 0,-1 0 0,0 0 0,-1 1 0,0-1 0,4 21 0,-7-28 0,-1-1 0,1 0 0,-1 1 0,0-1 0,0 0 0,0 1 0,0-1 0,0 1 0,-1-1 0,1 0 0,-1 1 0,0-1 0,0 0 0,0 0 0,-1 1 0,1-1 0,-1 0 0,0 0 0,1-1 0,-1 1 0,-1 0 0,1-1 0,0 1 0,-1-1 0,1 0 0,-1 1 0,1-1 0,-1 0 0,0-1 0,0 1 0,0 0 0,0-1 0,-1 0 0,1 0 0,-5 1 0,-168 31 0,123-23 0,-74 24 0,95-25 0,4 0 0,0-2 0,0 0 0,-1-2 0,0-2 0,-30 1 0,-651-5 0,687-1 0,1 0 0,-39-9 0,37 5 0,-1 2 0,-26-1 0,-671 3 0,350 5 0,-750-3 0,1099-2 0,1 0 0,-39-9 0,37 5 0,-1 2 0,-26-1 0,45 5 0,-6 0 0,0 0 0,1-1 0,-1-1 0,0 0 0,0 0 0,-11-4 0,20 4 0,0 1 0,-1-1 0,1 0 0,0 0 0,1 0 0,-1 0 0,0-1 0,1 1 0,-1-1 0,1 1 0,0-1 0,-1 0 0,2 0 0,-1 0 0,0 0 0,0 0 0,1-1 0,0 1 0,0 0 0,0-1 0,0 1 0,0-1 0,1 1 0,-1-7 0,-2-42 0,2 0 0,8-82 0,-6 130 0,0 0 0,0 0 0,0 0 0,0 0 0,0 0 0,1 0 0,0 0 0,-1 0 0,2 1 0,-1-1 0,0 1 0,1-1 0,-1 1 0,1 0 0,0 0 0,0 0 0,0 0 0,1 1 0,-1-1 0,1 1 0,-1 0 0,1 0 0,0 0 0,0 0 0,0 1 0,0-1 0,0 1 0,0 0 0,5 0 0,14-2 0,-1 0 0,1 2 0,1 0 0,27 4 0,-14-1 0,-25-2 0,23 1 0,-31-1 0,-23 1 0,-223-2 0,296 1 0,-1 3 0,81 13 0,-66-7 0,1-4 0,-1-2 0,72-6 0,-12 0 0,462 4 0,-567 0 0,-1 1 0,39 9 0,-36-5 0,-1-2 0,28 1 0,34-4 0,-48-3 0,0 3 0,0 1 0,69 14 0,-61-9 0,1-1 0,0-2 0,0-3 0,60-4 0,1 0 0,1073 3 0,-1128 5-1365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4T19:48:30.92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3 24575,'125'-2'0,"136"5"0,-230 1 0,-1 1 0,45 15 0,-49-12 0,0-1 0,1-1 0,-1-2 0,28 2 0,709-5 0,-345-4 0,-361 3 0,-15 2 0,1-3 0,-1-1 0,82-15 0,-78 9 0,0 2 0,1 3 0,-1 1 0,62 6 0,0-1 0,-81-3 0,11-1 0,0 2 0,1 1 0,67 14 0,-60-8 0,1-2 0,-1-3 0,1-1 0,60-6 0,2 1 0,365 3 0,-453 2 0,0 0 0,0 2 0,-1 0 0,1 1 0,27 11 0,36 9 0,-6 3 0,-64-22 0,0 0 0,1-1 0,0 0 0,24 4 0,35-4 0,-57-5 0,0 0 0,0 1 0,0 1 0,-1 1 0,1 0 0,-1 1 0,0 1 0,0 1 0,16 7 0,-21-4 0,-1 0 0,0 0 0,0 1 0,-1 0 0,0 1 0,-1 0 0,8 14 0,7 7 0,-16-22 0,-1 0 0,0 0 0,0 1 0,-1 0 0,0 0 0,-1 1 0,0-1 0,4 21 0,-7-28 0,-1-1 0,1 0 0,-1 1 0,0-1 0,0 0 0,0 1 0,0-1 0,0 1 0,-1-1 0,1 0 0,-1 1 0,0-1 0,0 0 0,0 0 0,-1 1 0,1-1 0,-1 0 0,0 0 0,1-1 0,-1 1 0,-1 0 0,1-1 0,0 1 0,-1-1 0,1 0 0,-1 1 0,1-1 0,-1 0 0,0-1 0,0 1 0,0 0 0,0-1 0,-1 0 0,1 0 0,-5 1 0,-168 31 0,123-23 0,-74 24 0,95-25 0,4 0 0,0-2 0,0 0 0,-1-2 0,0-2 0,-30 1 0,-651-5 0,687-1 0,1 0 0,-39-9 0,37 5 0,-1 2 0,-26-1 0,-671 3 0,350 5 0,-750-3 0,1099-2 0,1 0 0,-39-9 0,37 5 0,-1 2 0,-26-1 0,45 5 0,-6 0 0,0 0 0,1-1 0,-1-1 0,0 0 0,0 0 0,-11-4 0,20 4 0,0 1 0,-1-1 0,1 0 0,0 0 0,1 0 0,-1 0 0,0-1 0,1 1 0,-1-1 0,1 1 0,0-1 0,-1 0 0,2 0 0,-1 0 0,0 0 0,0 0 0,1-1 0,0 1 0,0 0 0,0-1 0,0 1 0,0-1 0,1 1 0,-1-7 0,-2-42 0,2 0 0,8-82 0,-6 130 0,0 0 0,0 0 0,0 0 0,0 0 0,0 0 0,1 0 0,0 0 0,-1 0 0,2 1 0,-1-1 0,0 1 0,1-1 0,-1 1 0,1 0 0,0 0 0,0 0 0,0 0 0,1 1 0,-1-1 0,1 1 0,-1 0 0,1 0 0,0 0 0,0 0 0,0 1 0,0-1 0,0 1 0,0 0 0,5 0 0,14-2 0,-1 0 0,1 2 0,1 0 0,27 4 0,-14-1 0,-25-2 0,23 1 0,-31-1 0,-23 1 0,-223-2 0,296 1 0,-1 3 0,81 13 0,-66-7 0,1-4 0,-1-2 0,72-6 0,-12 0 0,462 4 0,-567 0 0,-1 1 0,39 9 0,-36-5 0,-1-2 0,28 1 0,34-4 0,-48-3 0,0 3 0,0 1 0,69 14 0,-61-9 0,1-1 0,0-2 0,0-3 0,60-4 0,1 0 0,1073 3 0,-1128 5-1365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4T19:48:32.278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3 24575,'125'-2'0,"136"5"0,-230 1 0,-1 1 0,45 15 0,-49-12 0,0-1 0,1-1 0,-1-2 0,28 2 0,709-5 0,-345-4 0,-361 3 0,-15 2 0,1-3 0,-1-1 0,82-15 0,-78 9 0,0 2 0,1 3 0,-1 1 0,62 6 0,0-1 0,-81-3 0,11-1 0,0 2 0,1 1 0,67 14 0,-60-8 0,1-2 0,-1-3 0,1-1 0,60-6 0,2 1 0,365 3 0,-453 2 0,0 0 0,0 2 0,-1 0 0,1 1 0,27 11 0,36 9 0,-6 3 0,-64-22 0,0 0 0,1-1 0,0 0 0,24 4 0,35-4 0,-57-5 0,0 0 0,0 1 0,0 1 0,-1 1 0,1 0 0,-1 1 0,0 1 0,0 1 0,16 7 0,-21-4 0,-1 0 0,0 0 0,0 1 0,-1 0 0,0 1 0,-1 0 0,8 14 0,7 7 0,-16-22 0,-1 0 0,0 0 0,0 1 0,-1 0 0,0 0 0,-1 1 0,0-1 0,4 21 0,-7-28 0,-1-1 0,1 0 0,-1 1 0,0-1 0,0 0 0,0 1 0,0-1 0,0 1 0,-1-1 0,1 0 0,-1 1 0,0-1 0,0 0 0,0 0 0,-1 1 0,1-1 0,-1 0 0,0 0 0,1-1 0,-1 1 0,-1 0 0,1-1 0,0 1 0,-1-1 0,1 0 0,-1 1 0,1-1 0,-1 0 0,0-1 0,0 1 0,0 0 0,0-1 0,-1 0 0,1 0 0,-5 1 0,-168 31 0,123-23 0,-74 24 0,95-25 0,4 0 0,0-2 0,0 0 0,-1-2 0,0-2 0,-30 1 0,-651-5 0,687-1 0,1 0 0,-39-9 0,37 5 0,-1 2 0,-26-1 0,-671 3 0,350 5 0,-750-3 0,1099-2 0,1 0 0,-39-9 0,37 5 0,-1 2 0,-26-1 0,45 5 0,-6 0 0,0 0 0,1-1 0,-1-1 0,0 0 0,0 0 0,-11-4 0,20 4 0,0 1 0,-1-1 0,1 0 0,0 0 0,1 0 0,-1 0 0,0-1 0,1 1 0,-1-1 0,1 1 0,0-1 0,-1 0 0,2 0 0,-1 0 0,0 0 0,0 0 0,1-1 0,0 1 0,0 0 0,0-1 0,0 1 0,0-1 0,1 1 0,-1-7 0,-2-42 0,2 0 0,8-82 0,-6 130 0,0 0 0,0 0 0,0 0 0,0 0 0,0 0 0,1 0 0,0 0 0,-1 0 0,2 1 0,-1-1 0,0 1 0,1-1 0,-1 1 0,1 0 0,0 0 0,0 0 0,0 0 0,1 1 0,-1-1 0,1 1 0,-1 0 0,1 0 0,0 0 0,0 0 0,0 1 0,0-1 0,0 1 0,0 0 0,5 0 0,14-2 0,-1 0 0,1 2 0,1 0 0,27 4 0,-14-1 0,-25-2 0,23 1 0,-31-1 0,-23 1 0,-223-2 0,296 1 0,-1 3 0,81 13 0,-66-7 0,1-4 0,-1-2 0,72-6 0,-12 0 0,462 4 0,-567 0 0,-1 1 0,39 9 0,-36-5 0,-1-2 0,28 1 0,34-4 0,-48-3 0,0 3 0,0 1 0,69 14 0,-61-9 0,1-1 0,0-2 0,0-3 0,60-4 0,1 0 0,1073 3 0,-1128 5-1365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4T19:48:33.39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3 24575,'125'-2'0,"136"5"0,-230 1 0,-1 1 0,45 15 0,-49-12 0,0-1 0,1-1 0,-1-2 0,28 2 0,709-5 0,-345-4 0,-361 3 0,-15 2 0,1-3 0,-1-1 0,82-15 0,-78 9 0,0 2 0,1 3 0,-1 1 0,62 6 0,0-1 0,-81-3 0,11-1 0,0 2 0,1 1 0,67 14 0,-60-8 0,1-2 0,-1-3 0,1-1 0,60-6 0,2 1 0,365 3 0,-453 2 0,0 0 0,0 2 0,-1 0 0,1 1 0,27 11 0,36 9 0,-6 3 0,-64-22 0,0 0 0,1-1 0,0 0 0,24 4 0,35-4 0,-57-5 0,0 0 0,0 1 0,0 1 0,-1 1 0,1 0 0,-1 1 0,0 1 0,0 1 0,16 7 0,-21-4 0,-1 0 0,0 0 0,0 1 0,-1 0 0,0 1 0,-1 0 0,8 14 0,7 7 0,-16-22 0,-1 0 0,0 0 0,0 1 0,-1 0 0,0 0 0,-1 1 0,0-1 0,4 21 0,-7-28 0,-1-1 0,1 0 0,-1 1 0,0-1 0,0 0 0,0 1 0,0-1 0,0 1 0,-1-1 0,1 0 0,-1 1 0,0-1 0,0 0 0,0 0 0,-1 1 0,1-1 0,-1 0 0,0 0 0,1-1 0,-1 1 0,-1 0 0,1-1 0,0 1 0,-1-1 0,1 0 0,-1 1 0,1-1 0,-1 0 0,0-1 0,0 1 0,0 0 0,0-1 0,-1 0 0,1 0 0,-5 1 0,-168 31 0,123-23 0,-74 24 0,95-25 0,4 0 0,0-2 0,0 0 0,-1-2 0,0-2 0,-30 1 0,-651-5 0,687-1 0,1 0 0,-39-9 0,37 5 0,-1 2 0,-26-1 0,-671 3 0,350 5 0,-750-3 0,1099-2 0,1 0 0,-39-9 0,37 5 0,-1 2 0,-26-1 0,45 5 0,-6 0 0,0 0 0,1-1 0,-1-1 0,0 0 0,0 0 0,-11-4 0,20 4 0,0 1 0,-1-1 0,1 0 0,0 0 0,1 0 0,-1 0 0,0-1 0,1 1 0,-1-1 0,1 1 0,0-1 0,-1 0 0,2 0 0,-1 0 0,0 0 0,0 0 0,1-1 0,0 1 0,0 0 0,0-1 0,0 1 0,0-1 0,1 1 0,-1-7 0,-2-42 0,2 0 0,8-82 0,-6 130 0,0 0 0,0 0 0,0 0 0,0 0 0,0 0 0,1 0 0,0 0 0,-1 0 0,2 1 0,-1-1 0,0 1 0,1-1 0,-1 1 0,1 0 0,0 0 0,0 0 0,0 0 0,1 1 0,-1-1 0,1 1 0,-1 0 0,1 0 0,0 0 0,0 0 0,0 1 0,0-1 0,0 1 0,0 0 0,5 0 0,14-2 0,-1 0 0,1 2 0,1 0 0,27 4 0,-14-1 0,-25-2 0,23 1 0,-31-1 0,-23 1 0,-223-2 0,296 1 0,-1 3 0,81 13 0,-66-7 0,1-4 0,-1-2 0,72-6 0,-12 0 0,462 4 0,-567 0 0,-1 1 0,39 9 0,-36-5 0,-1-2 0,28 1 0,34-4 0,-48-3 0,0 3 0,0 1 0,69 14 0,-61-9 0,1-1 0,0-2 0,0-3 0,60-4 0,1 0 0,1073 3 0,-1128 5-1365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4-14T19:48:34.519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3 24575,'125'-2'0,"136"5"0,-230 1 0,-1 1 0,45 15 0,-49-12 0,0-1 0,1-1 0,-1-2 0,28 2 0,709-5 0,-345-4 0,-361 3 0,-15 2 0,1-3 0,-1-1 0,82-15 0,-78 9 0,0 2 0,1 3 0,-1 1 0,62 6 0,0-1 0,-81-3 0,11-1 0,0 2 0,1 1 0,67 14 0,-60-8 0,1-2 0,-1-3 0,1-1 0,60-6 0,2 1 0,365 3 0,-453 2 0,0 0 0,0 2 0,-1 0 0,1 1 0,27 11 0,36 9 0,-6 3 0,-64-22 0,0 0 0,1-1 0,0 0 0,24 4 0,35-4 0,-57-5 0,0 0 0,0 1 0,0 1 0,-1 1 0,1 0 0,-1 1 0,0 1 0,0 1 0,16 7 0,-21-4 0,-1 0 0,0 0 0,0 1 0,-1 0 0,0 1 0,-1 0 0,8 14 0,7 7 0,-16-22 0,-1 0 0,0 0 0,0 1 0,-1 0 0,0 0 0,-1 1 0,0-1 0,4 21 0,-7-28 0,-1-1 0,1 0 0,-1 1 0,0-1 0,0 0 0,0 1 0,0-1 0,0 1 0,-1-1 0,1 0 0,-1 1 0,0-1 0,0 0 0,0 0 0,-1 1 0,1-1 0,-1 0 0,0 0 0,1-1 0,-1 1 0,-1 0 0,1-1 0,0 1 0,-1-1 0,1 0 0,-1 1 0,1-1 0,-1 0 0,0-1 0,0 1 0,0 0 0,0-1 0,-1 0 0,1 0 0,-5 1 0,-168 31 0,123-23 0,-74 24 0,95-25 0,4 0 0,0-2 0,0 0 0,-1-2 0,0-2 0,-30 1 0,-651-5 0,687-1 0,1 0 0,-39-9 0,37 5 0,-1 2 0,-26-1 0,-671 3 0,350 5 0,-750-3 0,1099-2 0,1 0 0,-39-9 0,37 5 0,-1 2 0,-26-1 0,45 5 0,-6 0 0,0 0 0,1-1 0,-1-1 0,0 0 0,0 0 0,-11-4 0,20 4 0,0 1 0,-1-1 0,1 0 0,0 0 0,1 0 0,-1 0 0,0-1 0,1 1 0,-1-1 0,1 1 0,0-1 0,-1 0 0,2 0 0,-1 0 0,0 0 0,0 0 0,1-1 0,0 1 0,0 0 0,0-1 0,0 1 0,0-1 0,1 1 0,-1-7 0,-2-42 0,2 0 0,8-82 0,-6 130 0,0 0 0,0 0 0,0 0 0,0 0 0,0 0 0,1 0 0,0 0 0,-1 0 0,2 1 0,-1-1 0,0 1 0,1-1 0,-1 1 0,1 0 0,0 0 0,0 0 0,0 0 0,1 1 0,-1-1 0,1 1 0,-1 0 0,1 0 0,0 0 0,0 0 0,0 1 0,0-1 0,0 1 0,0 0 0,5 0 0,14-2 0,-1 0 0,1 2 0,1 0 0,27 4 0,-14-1 0,-25-2 0,23 1 0,-31-1 0,-23 1 0,-223-2 0,296 1 0,-1 3 0,81 13 0,-66-7 0,1-4 0,-1-2 0,72-6 0,-12 0 0,462 4 0,-567 0 0,-1 1 0,39 9 0,-36-5 0,-1-2 0,28 1 0,34-4 0,-48-3 0,0 3 0,0 1 0,69 14 0,-61-9 0,1-1 0,0-2 0,0-3 0,60-4 0,1 0 0,1073 3 0,-1128 5-1365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98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customXml" Target="../ink/ink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4.png"/><Relationship Id="rId3" Type="http://schemas.openxmlformats.org/officeDocument/2006/relationships/image" Target="../media/image27.png"/><Relationship Id="rId7" Type="http://schemas.openxmlformats.org/officeDocument/2006/relationships/image" Target="../media/image31.svg"/><Relationship Id="rId12" Type="http://schemas.openxmlformats.org/officeDocument/2006/relationships/customXml" Target="../ink/ink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customXml" Target="../ink/ink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customXml" Target="../ink/ink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4.xml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customXml" Target="../ink/ink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11" Type="http://schemas.openxmlformats.org/officeDocument/2006/relationships/image" Target="../media/image4.png"/><Relationship Id="rId5" Type="http://schemas.openxmlformats.org/officeDocument/2006/relationships/image" Target="../media/image14.svg"/><Relationship Id="rId10" Type="http://schemas.openxmlformats.org/officeDocument/2006/relationships/customXml" Target="../ink/ink6.xml"/><Relationship Id="rId4" Type="http://schemas.openxmlformats.org/officeDocument/2006/relationships/image" Target="../media/image13.sv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9.png"/><Relationship Id="rId7" Type="http://schemas.openxmlformats.org/officeDocument/2006/relationships/customXml" Target="../ink/ink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png"/><Relationship Id="rId4" Type="http://schemas.openxmlformats.org/officeDocument/2006/relationships/customXml" Target="../ink/ink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customXml" Target="../ink/ink9.xm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10" Type="http://schemas.openxmlformats.org/officeDocument/2006/relationships/image" Target="../media/image26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rgbClr val="EFF0F6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8" y="1484948"/>
            <a:ext cx="5259705" cy="525970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80190" y="2700099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Bus Network Optimization Using Road-Based Routing</a:t>
            </a:r>
            <a:endParaRPr lang="en-US" sz="4450" dirty="0"/>
          </a:p>
        </p:txBody>
      </p:sp>
      <p:sp>
        <p:nvSpPr>
          <p:cNvPr id="5" name="Text 2"/>
          <p:cNvSpPr/>
          <p:nvPr/>
        </p:nvSpPr>
        <p:spPr>
          <a:xfrm>
            <a:off x="6280190" y="5166598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Trong Phuc Nguyen · Texas Wesleyan University</a:t>
            </a:r>
            <a:endParaRPr lang="en-US" sz="175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86B70402-CE10-DD9F-B875-8F85D4C9793A}"/>
                  </a:ext>
                </a:extLst>
              </p14:cNvPr>
              <p14:cNvContentPartPr>
                <a14:cpLocks xmlns:a14="http://schemas.microsoft.com/office/drawing/2010/main" noGrp="1" noRot="1" noMove="1" noResize="1" noEditPoints="1" noAdjustHandles="1" noChangeArrowheads="1" noChangeShapeType="1"/>
              </p14:cNvContentPartPr>
              <p14:nvPr/>
            </p14:nvContentPartPr>
            <p14:xfrm>
              <a:off x="12854361" y="7824567"/>
              <a:ext cx="1627920" cy="2458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86B70402-CE10-DD9F-B875-8F85D4C9793A}"/>
                  </a:ext>
                </a:extLst>
              </p:cNvPr>
              <p:cNvPicPr>
                <a:picLocks noGrp="1" noRo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791347" y="7761567"/>
                <a:ext cx="1753588" cy="371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32183" y="518636"/>
            <a:ext cx="3898583" cy="487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Conclusion</a:t>
            </a:r>
            <a:endParaRPr lang="en-US" sz="3050" dirty="0"/>
          </a:p>
        </p:txBody>
      </p:sp>
      <p:sp>
        <p:nvSpPr>
          <p:cNvPr id="4" name="Text 1"/>
          <p:cNvSpPr/>
          <p:nvPr/>
        </p:nvSpPr>
        <p:spPr>
          <a:xfrm>
            <a:off x="6032183" y="1166574"/>
            <a:ext cx="8052435" cy="4210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This framework delivers a reproducible, data-driven pipeline for transit expansion that planners can apply to any city with open GIS data.</a:t>
            </a:r>
            <a:endParaRPr lang="en-US" sz="1200" dirty="0"/>
          </a:p>
        </p:txBody>
      </p:sp>
      <p:sp>
        <p:nvSpPr>
          <p:cNvPr id="5" name="Shape 2"/>
          <p:cNvSpPr/>
          <p:nvPr/>
        </p:nvSpPr>
        <p:spPr>
          <a:xfrm>
            <a:off x="6032183" y="1708190"/>
            <a:ext cx="8052435" cy="1420297"/>
          </a:xfrm>
          <a:prstGeom prst="roundRect">
            <a:avLst>
              <a:gd name="adj" fmla="val 9882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5655" y="1871663"/>
            <a:ext cx="467797" cy="467797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24243" y="2000250"/>
            <a:ext cx="210503" cy="21050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195655" y="2446615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Data-Driven</a:t>
            </a:r>
            <a:endParaRPr lang="en-US" sz="1500" dirty="0"/>
          </a:p>
        </p:txBody>
      </p:sp>
      <p:sp>
        <p:nvSpPr>
          <p:cNvPr id="9" name="Text 4"/>
          <p:cNvSpPr/>
          <p:nvPr/>
        </p:nvSpPr>
        <p:spPr>
          <a:xfrm>
            <a:off x="6195655" y="2754511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Population and road data guide every routing decision objectively.</a:t>
            </a:r>
            <a:endParaRPr lang="en-US" sz="1200" dirty="0"/>
          </a:p>
        </p:txBody>
      </p:sp>
      <p:sp>
        <p:nvSpPr>
          <p:cNvPr id="10" name="Shape 5"/>
          <p:cNvSpPr/>
          <p:nvPr/>
        </p:nvSpPr>
        <p:spPr>
          <a:xfrm>
            <a:off x="6032183" y="3235643"/>
            <a:ext cx="8052435" cy="1420297"/>
          </a:xfrm>
          <a:prstGeom prst="roundRect">
            <a:avLst>
              <a:gd name="adj" fmla="val 9882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5655" y="3399115"/>
            <a:ext cx="467797" cy="467797"/>
          </a:xfrm>
          <a:prstGeom prst="rect">
            <a:avLst/>
          </a:prstGeom>
        </p:spPr>
      </p:pic>
      <p:pic>
        <p:nvPicPr>
          <p:cNvPr id="12" name="Image 4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24243" y="3527703"/>
            <a:ext cx="210503" cy="210502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6195655" y="3974068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Road-Realistic</a:t>
            </a:r>
            <a:endParaRPr lang="en-US" sz="1500" dirty="0"/>
          </a:p>
        </p:txBody>
      </p:sp>
      <p:sp>
        <p:nvSpPr>
          <p:cNvPr id="14" name="Text 7"/>
          <p:cNvSpPr/>
          <p:nvPr/>
        </p:nvSpPr>
        <p:spPr>
          <a:xfrm>
            <a:off x="6195655" y="4281964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Routes follow actual street geometry — no straight-line approximations.</a:t>
            </a:r>
            <a:endParaRPr lang="en-US" sz="1200" dirty="0"/>
          </a:p>
        </p:txBody>
      </p:sp>
      <p:sp>
        <p:nvSpPr>
          <p:cNvPr id="15" name="Shape 8"/>
          <p:cNvSpPr/>
          <p:nvPr/>
        </p:nvSpPr>
        <p:spPr>
          <a:xfrm>
            <a:off x="6032183" y="4763095"/>
            <a:ext cx="8052435" cy="1420297"/>
          </a:xfrm>
          <a:prstGeom prst="roundRect">
            <a:avLst>
              <a:gd name="adj" fmla="val 9882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6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5655" y="4926568"/>
            <a:ext cx="467797" cy="467797"/>
          </a:xfrm>
          <a:prstGeom prst="rect">
            <a:avLst/>
          </a:prstGeom>
        </p:spPr>
      </p:pic>
      <p:pic>
        <p:nvPicPr>
          <p:cNvPr id="17" name="Image 6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24243" y="5055156"/>
            <a:ext cx="210503" cy="210502"/>
          </a:xfrm>
          <a:prstGeom prst="rect">
            <a:avLst/>
          </a:prstGeom>
        </p:spPr>
      </p:pic>
      <p:sp>
        <p:nvSpPr>
          <p:cNvPr id="18" name="Text 9"/>
          <p:cNvSpPr/>
          <p:nvPr/>
        </p:nvSpPr>
        <p:spPr>
          <a:xfrm>
            <a:off x="6195655" y="5501521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Improves Access</a:t>
            </a:r>
            <a:endParaRPr lang="en-US" sz="1500" dirty="0"/>
          </a:p>
        </p:txBody>
      </p:sp>
      <p:sp>
        <p:nvSpPr>
          <p:cNvPr id="19" name="Text 10"/>
          <p:cNvSpPr/>
          <p:nvPr/>
        </p:nvSpPr>
        <p:spPr>
          <a:xfrm>
            <a:off x="6195655" y="5809417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Measurably increases the share of residents within walking distance of service.</a:t>
            </a:r>
            <a:endParaRPr lang="en-US" sz="1200" dirty="0"/>
          </a:p>
        </p:txBody>
      </p:sp>
      <p:sp>
        <p:nvSpPr>
          <p:cNvPr id="20" name="Shape 11"/>
          <p:cNvSpPr/>
          <p:nvPr/>
        </p:nvSpPr>
        <p:spPr>
          <a:xfrm>
            <a:off x="6032183" y="6290548"/>
            <a:ext cx="8052435" cy="1420297"/>
          </a:xfrm>
          <a:prstGeom prst="roundRect">
            <a:avLst>
              <a:gd name="adj" fmla="val 9882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1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5655" y="6454021"/>
            <a:ext cx="467797" cy="467797"/>
          </a:xfrm>
          <a:prstGeom prst="rect">
            <a:avLst/>
          </a:prstGeom>
        </p:spPr>
      </p:pic>
      <p:pic>
        <p:nvPicPr>
          <p:cNvPr id="22" name="Image 8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24243" y="6582608"/>
            <a:ext cx="210503" cy="210502"/>
          </a:xfrm>
          <a:prstGeom prst="rect">
            <a:avLst/>
          </a:prstGeom>
        </p:spPr>
      </p:pic>
      <p:sp>
        <p:nvSpPr>
          <p:cNvPr id="23" name="Text 12"/>
          <p:cNvSpPr/>
          <p:nvPr/>
        </p:nvSpPr>
        <p:spPr>
          <a:xfrm>
            <a:off x="6195655" y="7028974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Real-World Ready</a:t>
            </a:r>
            <a:endParaRPr lang="en-US" sz="1500" dirty="0"/>
          </a:p>
        </p:txBody>
      </p:sp>
      <p:sp>
        <p:nvSpPr>
          <p:cNvPr id="24" name="Text 13"/>
          <p:cNvSpPr/>
          <p:nvPr/>
        </p:nvSpPr>
        <p:spPr>
          <a:xfrm>
            <a:off x="6195655" y="7336869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Designed to integrate with actual transit planning and GIS workflows.</a:t>
            </a:r>
            <a:endParaRPr lang="en-US" sz="12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A4CF6779-48B3-85CC-1EA4-98DD3243669D}"/>
                  </a:ext>
                </a:extLst>
              </p14:cNvPr>
              <p14:cNvContentPartPr>
                <a14:cpLocks xmlns:a14="http://schemas.microsoft.com/office/drawing/2010/main" noGrp="1" noRot="1" noMove="1" noResize="1" noEditPoints="1" noAdjustHandles="1" noChangeArrowheads="1" noChangeShapeType="1"/>
              </p14:cNvContentPartPr>
              <p14:nvPr/>
            </p14:nvContentPartPr>
            <p14:xfrm>
              <a:off x="12854361" y="7824567"/>
              <a:ext cx="1627920" cy="24588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A4CF6779-48B3-85CC-1EA4-98DD3243669D}"/>
                  </a:ext>
                </a:extLst>
              </p:cNvPr>
              <p:cNvPicPr>
                <a:picLocks noGrp="1" noRo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2791347" y="7761567"/>
                <a:ext cx="1753588" cy="371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835235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802499"/>
            <a:ext cx="784645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The Coverage Gap Problem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4851440"/>
            <a:ext cx="4196358" cy="2410897"/>
          </a:xfrm>
          <a:prstGeom prst="roundRect">
            <a:avLst>
              <a:gd name="adj" fmla="val 8468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28224" y="508587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Underserved Areas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28224" y="5576292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Large urban and suburban populations lack adequate bus service, leaving residents without reliable transit options.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5216962" y="4851440"/>
            <a:ext cx="4196358" cy="2410897"/>
          </a:xfrm>
          <a:prstGeom prst="roundRect">
            <a:avLst>
              <a:gd name="adj" fmla="val 8468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5451396" y="508587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Inefficient Routes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5451396" y="5576292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Existing routes may be poorly connected, creating dead-ends, redundant segments, and long transfer gaps.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9640133" y="4851440"/>
            <a:ext cx="4196358" cy="2410897"/>
          </a:xfrm>
          <a:prstGeom prst="roundRect">
            <a:avLst>
              <a:gd name="adj" fmla="val 8468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9874568" y="508587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Accessibility Deficit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9874568" y="5576292"/>
            <a:ext cx="372749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Without systematic optimization, transit planners lack a data-driven method to prioritize where new service is needed most.</a:t>
            </a:r>
            <a:endParaRPr lang="en-US" sz="175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1DEDE224-5151-A1A7-2D8A-ED29349E2344}"/>
                  </a:ext>
                </a:extLst>
              </p14:cNvPr>
              <p14:cNvContentPartPr>
                <a14:cpLocks xmlns:a14="http://schemas.microsoft.com/office/drawing/2010/main" noGrp="1" noRot="1" noMove="1" noResize="1" noEditPoints="1" noAdjustHandles="1" noChangeArrowheads="1" noChangeShapeType="1"/>
              </p14:cNvContentPartPr>
              <p14:nvPr/>
            </p14:nvContentPartPr>
            <p14:xfrm>
              <a:off x="12854361" y="7824567"/>
              <a:ext cx="1627920" cy="24588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1DEDE224-5151-A1A7-2D8A-ED29349E2344}"/>
                  </a:ext>
                </a:extLst>
              </p:cNvPr>
              <p:cNvPicPr>
                <a:picLocks noGrp="1" noRo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791347" y="7761567"/>
                <a:ext cx="1753588" cy="371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80320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Project Goals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3305770"/>
            <a:ext cx="4196358" cy="3120628"/>
          </a:xfrm>
          <a:prstGeom prst="roundRect">
            <a:avLst>
              <a:gd name="adj" fmla="val 4688"/>
            </a:avLst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275290"/>
            <a:ext cx="4196358" cy="121920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1688" y="2965609"/>
            <a:ext cx="680442" cy="680442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755761" y="3135749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1</a:t>
            </a:r>
            <a:endParaRPr lang="en-US" sz="2100" dirty="0"/>
          </a:p>
        </p:txBody>
      </p:sp>
      <p:sp>
        <p:nvSpPr>
          <p:cNvPr id="7" name="Text 3"/>
          <p:cNvSpPr/>
          <p:nvPr/>
        </p:nvSpPr>
        <p:spPr>
          <a:xfrm>
            <a:off x="1051084" y="3872746"/>
            <a:ext cx="368177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Expand Population Coverage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1051084" y="4717494"/>
            <a:ext cx="368177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Maximize the share of residents within walkable distance of a bus stop through targeted route additions.</a:t>
            </a:r>
            <a:endParaRPr lang="en-US" sz="1750" dirty="0"/>
          </a:p>
        </p:txBody>
      </p:sp>
      <p:sp>
        <p:nvSpPr>
          <p:cNvPr id="9" name="Shape 5"/>
          <p:cNvSpPr/>
          <p:nvPr/>
        </p:nvSpPr>
        <p:spPr>
          <a:xfrm>
            <a:off x="5216962" y="3305770"/>
            <a:ext cx="4196358" cy="3120628"/>
          </a:xfrm>
          <a:prstGeom prst="roundRect">
            <a:avLst>
              <a:gd name="adj" fmla="val 4688"/>
            </a:avLst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6962" y="3275290"/>
            <a:ext cx="4196358" cy="121920"/>
          </a:xfrm>
          <a:prstGeom prst="rect">
            <a:avLst/>
          </a:prstGeom>
        </p:spPr>
      </p:pic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4860" y="2965609"/>
            <a:ext cx="680442" cy="680442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178933" y="3135749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2</a:t>
            </a:r>
            <a:endParaRPr lang="en-US" sz="2100" dirty="0"/>
          </a:p>
        </p:txBody>
      </p:sp>
      <p:sp>
        <p:nvSpPr>
          <p:cNvPr id="13" name="Text 7"/>
          <p:cNvSpPr/>
          <p:nvPr/>
        </p:nvSpPr>
        <p:spPr>
          <a:xfrm>
            <a:off x="5474256" y="3872746"/>
            <a:ext cx="368177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Improve Route Connectivity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5474256" y="4717494"/>
            <a:ext cx="368177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Close gaps in the transit network by linking underserved nodes back to the existing service backbone.</a:t>
            </a:r>
            <a:endParaRPr lang="en-US" sz="1750" dirty="0"/>
          </a:p>
        </p:txBody>
      </p:sp>
      <p:sp>
        <p:nvSpPr>
          <p:cNvPr id="15" name="Shape 9"/>
          <p:cNvSpPr/>
          <p:nvPr/>
        </p:nvSpPr>
        <p:spPr>
          <a:xfrm>
            <a:off x="9640133" y="3305770"/>
            <a:ext cx="4196358" cy="3120628"/>
          </a:xfrm>
          <a:prstGeom prst="roundRect">
            <a:avLst>
              <a:gd name="adj" fmla="val 4688"/>
            </a:avLst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0133" y="3275290"/>
            <a:ext cx="4196358" cy="121920"/>
          </a:xfrm>
          <a:prstGeom prst="rect">
            <a:avLst/>
          </a:prstGeom>
        </p:spPr>
      </p:pic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8032" y="2965609"/>
            <a:ext cx="680442" cy="680442"/>
          </a:xfrm>
          <a:prstGeom prst="rect">
            <a:avLst/>
          </a:prstGeom>
        </p:spPr>
      </p:pic>
      <p:sp>
        <p:nvSpPr>
          <p:cNvPr id="18" name="Text 10"/>
          <p:cNvSpPr/>
          <p:nvPr/>
        </p:nvSpPr>
        <p:spPr>
          <a:xfrm>
            <a:off x="11602105" y="3135749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3</a:t>
            </a:r>
            <a:endParaRPr lang="en-US" sz="2100" dirty="0"/>
          </a:p>
        </p:txBody>
      </p:sp>
      <p:sp>
        <p:nvSpPr>
          <p:cNvPr id="19" name="Text 11"/>
          <p:cNvSpPr/>
          <p:nvPr/>
        </p:nvSpPr>
        <p:spPr>
          <a:xfrm>
            <a:off x="9897427" y="3872746"/>
            <a:ext cx="329767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Road-Realistic Routing</a:t>
            </a:r>
            <a:endParaRPr lang="en-US" sz="2200" dirty="0"/>
          </a:p>
        </p:txBody>
      </p:sp>
      <p:sp>
        <p:nvSpPr>
          <p:cNvPr id="20" name="Text 12"/>
          <p:cNvSpPr/>
          <p:nvPr/>
        </p:nvSpPr>
        <p:spPr>
          <a:xfrm>
            <a:off x="9897427" y="4363164"/>
            <a:ext cx="368177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Generate new routes that follow the actual road network rather than idealized straight-line geometry.</a:t>
            </a:r>
            <a:endParaRPr lang="en-US" sz="175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D595EB8D-ECC9-D95A-2B5B-67CA70F5D151}"/>
                  </a:ext>
                </a:extLst>
              </p14:cNvPr>
              <p14:cNvContentPartPr>
                <a14:cpLocks xmlns:a14="http://schemas.microsoft.com/office/drawing/2010/main" noGrp="1" noRot="1" noMove="1" noResize="1" noEditPoints="1" noAdjustHandles="1" noChangeArrowheads="1" noChangeShapeType="1"/>
              </p14:cNvContentPartPr>
              <p14:nvPr/>
            </p14:nvContentPartPr>
            <p14:xfrm>
              <a:off x="12854361" y="7824567"/>
              <a:ext cx="1627920" cy="24588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D595EB8D-ECC9-D95A-2B5B-67CA70F5D151}"/>
                  </a:ext>
                </a:extLst>
              </p:cNvPr>
              <p:cNvPicPr>
                <a:picLocks noGrp="1" noRo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791347" y="7761567"/>
                <a:ext cx="1753588" cy="371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6993" y="571619"/>
            <a:ext cx="5050393" cy="631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39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Input Data Layers</a:t>
            </a:r>
            <a:endParaRPr lang="en-US" sz="39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93" y="1843683"/>
            <a:ext cx="4305300" cy="497574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06993" y="7021830"/>
            <a:ext cx="4305300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endParaRPr lang="en-US" sz="1550" dirty="0"/>
          </a:p>
        </p:txBody>
      </p:sp>
      <p:sp>
        <p:nvSpPr>
          <p:cNvPr id="5" name="Text 2"/>
          <p:cNvSpPr/>
          <p:nvPr/>
        </p:nvSpPr>
        <p:spPr>
          <a:xfrm>
            <a:off x="5512832" y="1652588"/>
            <a:ext cx="2525197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Four Core Datasets</a:t>
            </a:r>
            <a:endParaRPr lang="en-US" sz="19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88556" y="2176879"/>
            <a:ext cx="303014" cy="30301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169223" y="2170628"/>
            <a:ext cx="2525197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Bus Routes</a:t>
            </a:r>
            <a:endParaRPr lang="en-US" sz="1950" dirty="0"/>
          </a:p>
        </p:txBody>
      </p:sp>
      <p:sp>
        <p:nvSpPr>
          <p:cNvPr id="8" name="Text 4"/>
          <p:cNvSpPr/>
          <p:nvPr/>
        </p:nvSpPr>
        <p:spPr>
          <a:xfrm>
            <a:off x="6169223" y="2666167"/>
            <a:ext cx="7761684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Polyline geometries representing the existing transit network.</a:t>
            </a:r>
            <a:endParaRPr lang="en-US" sz="15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88556" y="3337739"/>
            <a:ext cx="303014" cy="303014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169223" y="3331488"/>
            <a:ext cx="2525197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Bus Stops</a:t>
            </a:r>
            <a:endParaRPr lang="en-US" sz="1950" dirty="0"/>
          </a:p>
        </p:txBody>
      </p:sp>
      <p:sp>
        <p:nvSpPr>
          <p:cNvPr id="11" name="Text 6"/>
          <p:cNvSpPr/>
          <p:nvPr/>
        </p:nvSpPr>
        <p:spPr>
          <a:xfrm>
            <a:off x="6169223" y="3827026"/>
            <a:ext cx="7761684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Point features marking current passenger boarding locations.</a:t>
            </a:r>
            <a:endParaRPr lang="en-US" sz="15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88556" y="4498598"/>
            <a:ext cx="303014" cy="303014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6169223" y="4492347"/>
            <a:ext cx="2658428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Population Polygons</a:t>
            </a:r>
            <a:endParaRPr lang="en-US" sz="1950" dirty="0"/>
          </a:p>
        </p:txBody>
      </p:sp>
      <p:sp>
        <p:nvSpPr>
          <p:cNvPr id="14" name="Text 8"/>
          <p:cNvSpPr/>
          <p:nvPr/>
        </p:nvSpPr>
        <p:spPr>
          <a:xfrm>
            <a:off x="6169223" y="4987885"/>
            <a:ext cx="7761684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Census-derived polygons carrying residential population counts.</a:t>
            </a:r>
            <a:endParaRPr lang="en-US" sz="155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88556" y="5659457"/>
            <a:ext cx="303014" cy="303014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6169223" y="5653207"/>
            <a:ext cx="2525197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Road Network</a:t>
            </a:r>
            <a:endParaRPr lang="en-US" sz="1950" dirty="0"/>
          </a:p>
        </p:txBody>
      </p:sp>
      <p:sp>
        <p:nvSpPr>
          <p:cNvPr id="17" name="Text 10"/>
          <p:cNvSpPr/>
          <p:nvPr/>
        </p:nvSpPr>
        <p:spPr>
          <a:xfrm>
            <a:off x="6169223" y="6148745"/>
            <a:ext cx="7761684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Street centerlines providing the routing skeleton.</a:t>
            </a:r>
            <a:endParaRPr lang="en-US" sz="1550" dirty="0"/>
          </a:p>
        </p:txBody>
      </p:sp>
      <p:sp>
        <p:nvSpPr>
          <p:cNvPr id="18" name="Shape 11"/>
          <p:cNvSpPr/>
          <p:nvPr/>
        </p:nvSpPr>
        <p:spPr>
          <a:xfrm>
            <a:off x="5512832" y="6656665"/>
            <a:ext cx="8418076" cy="798790"/>
          </a:xfrm>
          <a:prstGeom prst="roundRect">
            <a:avLst>
              <a:gd name="adj" fmla="val 22761"/>
            </a:avLst>
          </a:prstGeom>
          <a:solidFill>
            <a:srgbClr val="D0D2E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9" name="Image 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62" y="6960989"/>
            <a:ext cx="252413" cy="201930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6169104" y="6887051"/>
            <a:ext cx="7559873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All layers loaded and managed with </a:t>
            </a:r>
            <a:r>
              <a:rPr lang="en-US" sz="1550" b="1" dirty="0">
                <a:solidFill>
                  <a:srgbClr val="000000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GeoPandas</a:t>
            </a:r>
            <a:r>
              <a:rPr lang="en-US" sz="1550" dirty="0">
                <a:solidFill>
                  <a:srgbClr val="000000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 in a unified CRS.</a:t>
            </a:r>
            <a:endParaRPr lang="en-US" sz="155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289AF5FF-86E5-3CBB-C0E9-75997CE8342F}"/>
                  </a:ext>
                </a:extLst>
              </p14:cNvPr>
              <p14:cNvContentPartPr>
                <a14:cpLocks xmlns:a14="http://schemas.microsoft.com/office/drawing/2010/main" noGrp="1" noRot="1" noMove="1" noResize="1" noEditPoints="1" noAdjustHandles="1" noChangeArrowheads="1" noChangeShapeType="1"/>
              </p14:cNvContentPartPr>
              <p14:nvPr/>
            </p14:nvContentPartPr>
            <p14:xfrm>
              <a:off x="12854361" y="7824567"/>
              <a:ext cx="1627920" cy="24588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289AF5FF-86E5-3CBB-C0E9-75997CE8342F}"/>
                  </a:ext>
                </a:extLst>
              </p:cNvPr>
              <p:cNvPicPr>
                <a:picLocks noGrp="1" noRo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791347" y="7761567"/>
                <a:ext cx="1753588" cy="371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55425" y="674846"/>
            <a:ext cx="7605951" cy="1373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Core Idea: Route Stops Along Real Roads</a:t>
            </a:r>
            <a:endParaRPr lang="en-US" sz="4300" dirty="0"/>
          </a:p>
        </p:txBody>
      </p:sp>
      <p:sp>
        <p:nvSpPr>
          <p:cNvPr id="4" name="Text 1"/>
          <p:cNvSpPr/>
          <p:nvPr/>
        </p:nvSpPr>
        <p:spPr>
          <a:xfrm>
            <a:off x="6255425" y="2367320"/>
            <a:ext cx="7605951" cy="10383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Rather than drawing straight-line connections between stops, this approach anchors every route segment to the actual road network — producing paths a bus can realistically travel.</a:t>
            </a:r>
            <a:endParaRPr lang="en-US" sz="1700" dirty="0"/>
          </a:p>
        </p:txBody>
      </p:sp>
      <p:sp>
        <p:nvSpPr>
          <p:cNvPr id="5" name="Shape 2"/>
          <p:cNvSpPr/>
          <p:nvPr/>
        </p:nvSpPr>
        <p:spPr>
          <a:xfrm>
            <a:off x="6255425" y="3645098"/>
            <a:ext cx="7605951" cy="3909536"/>
          </a:xfrm>
          <a:prstGeom prst="roundRect">
            <a:avLst>
              <a:gd name="adj" fmla="val 5059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63045" y="3652718"/>
            <a:ext cx="3795355" cy="2291834"/>
          </a:xfrm>
          <a:prstGeom prst="roundRect">
            <a:avLst>
              <a:gd name="adj" fmla="val 8629"/>
            </a:avLst>
          </a:prstGeom>
          <a:solidFill>
            <a:srgbClr val="EFF0F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482715" y="3872389"/>
            <a:ext cx="3356015" cy="6865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Identify Underserved Area</a:t>
            </a:r>
            <a:endParaRPr lang="en-US" sz="2150" dirty="0"/>
          </a:p>
        </p:txBody>
      </p:sp>
      <p:sp>
        <p:nvSpPr>
          <p:cNvPr id="8" name="Text 5"/>
          <p:cNvSpPr/>
          <p:nvPr/>
        </p:nvSpPr>
        <p:spPr>
          <a:xfrm>
            <a:off x="6482715" y="4686538"/>
            <a:ext cx="3356015" cy="10383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Locate population-dense zones outside the current service buffer.</a:t>
            </a:r>
            <a:endParaRPr lang="en-US" sz="1700" dirty="0"/>
          </a:p>
        </p:txBody>
      </p:sp>
      <p:sp>
        <p:nvSpPr>
          <p:cNvPr id="9" name="Shape 6"/>
          <p:cNvSpPr/>
          <p:nvPr/>
        </p:nvSpPr>
        <p:spPr>
          <a:xfrm>
            <a:off x="10058400" y="3652718"/>
            <a:ext cx="3795355" cy="2291834"/>
          </a:xfrm>
          <a:prstGeom prst="rect">
            <a:avLst/>
          </a:prstGeom>
          <a:solidFill>
            <a:srgbClr val="EFF0F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7"/>
          <p:cNvSpPr/>
          <p:nvPr/>
        </p:nvSpPr>
        <p:spPr>
          <a:xfrm>
            <a:off x="10058400" y="3652718"/>
            <a:ext cx="30480" cy="2291834"/>
          </a:xfrm>
          <a:prstGeom prst="roundRect">
            <a:avLst>
              <a:gd name="adj" fmla="val 648837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278070" y="3872389"/>
            <a:ext cx="3136106" cy="343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Snap to Road Network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10278070" y="4343281"/>
            <a:ext cx="3356015" cy="10383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Map the underserved centroid to the nearest road intersection node.</a:t>
            </a:r>
            <a:endParaRPr lang="en-US" sz="1700" dirty="0"/>
          </a:p>
        </p:txBody>
      </p:sp>
      <p:sp>
        <p:nvSpPr>
          <p:cNvPr id="13" name="Shape 10"/>
          <p:cNvSpPr/>
          <p:nvPr/>
        </p:nvSpPr>
        <p:spPr>
          <a:xfrm>
            <a:off x="6263045" y="5944553"/>
            <a:ext cx="7590711" cy="1602462"/>
          </a:xfrm>
          <a:prstGeom prst="rect">
            <a:avLst/>
          </a:prstGeom>
          <a:solidFill>
            <a:srgbClr val="EFF0F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Shape 11"/>
          <p:cNvSpPr/>
          <p:nvPr/>
        </p:nvSpPr>
        <p:spPr>
          <a:xfrm>
            <a:off x="6263045" y="5944553"/>
            <a:ext cx="7590711" cy="30480"/>
          </a:xfrm>
          <a:prstGeom prst="roundRect">
            <a:avLst>
              <a:gd name="adj" fmla="val 648837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6482715" y="6164223"/>
            <a:ext cx="3403521" cy="343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Connect to Nearest Stop</a:t>
            </a:r>
            <a:endParaRPr lang="en-US" sz="2150" dirty="0"/>
          </a:p>
        </p:txBody>
      </p:sp>
      <p:sp>
        <p:nvSpPr>
          <p:cNvPr id="16" name="Text 13"/>
          <p:cNvSpPr/>
          <p:nvPr/>
        </p:nvSpPr>
        <p:spPr>
          <a:xfrm>
            <a:off x="6482715" y="6635115"/>
            <a:ext cx="7151370" cy="6922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Find the shortest road-based path to an existing stop and add it as a new route segment.</a:t>
            </a:r>
            <a:endParaRPr lang="en-US" sz="17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0AD050CD-7F97-B1D5-708A-85541D202420}"/>
                  </a:ext>
                </a:extLst>
              </p14:cNvPr>
              <p14:cNvContentPartPr>
                <a14:cpLocks xmlns:a14="http://schemas.microsoft.com/office/drawing/2010/main" noGrp="1" noRot="1" noMove="1" noResize="1" noEditPoints="1" noAdjustHandles="1" noChangeArrowheads="1" noChangeShapeType="1"/>
              </p14:cNvContentPartPr>
              <p14:nvPr/>
            </p14:nvContentPartPr>
            <p14:xfrm>
              <a:off x="12854361" y="7824567"/>
              <a:ext cx="1627920" cy="24588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0AD050CD-7F97-B1D5-708A-85541D202420}"/>
                  </a:ext>
                </a:extLst>
              </p:cNvPr>
              <p:cNvPicPr>
                <a:picLocks noGrp="1" noRo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791347" y="7761567"/>
                <a:ext cx="1753588" cy="371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2351" y="659487"/>
            <a:ext cx="6015871" cy="5980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Building the Road Graph</a:t>
            </a:r>
            <a:endParaRPr lang="en-US" sz="37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351" y="2285524"/>
            <a:ext cx="8420100" cy="378904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980679" y="2373317"/>
            <a:ext cx="1473518" cy="227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Roads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1980679" y="2665794"/>
            <a:ext cx="1473518" cy="5036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1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Street centerlines parsed into directed network</a:t>
            </a:r>
            <a:endParaRPr lang="en-US" sz="11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58296" y="3475166"/>
            <a:ext cx="326380" cy="32638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438004" y="5215101"/>
            <a:ext cx="1481614" cy="227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Graph</a:t>
            </a:r>
            <a:endParaRPr lang="en-US" sz="1400" dirty="0"/>
          </a:p>
        </p:txBody>
      </p:sp>
      <p:sp>
        <p:nvSpPr>
          <p:cNvPr id="8" name="Text 4"/>
          <p:cNvSpPr/>
          <p:nvPr/>
        </p:nvSpPr>
        <p:spPr>
          <a:xfrm>
            <a:off x="3438004" y="5507578"/>
            <a:ext cx="1481614" cy="5036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1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Nodes = intersections, edges = segments</a:t>
            </a:r>
            <a:endParaRPr lang="en-US" sz="11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15621" y="4665315"/>
            <a:ext cx="326380" cy="32638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4879137" y="2428853"/>
            <a:ext cx="1473518" cy="227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Shortest Path</a:t>
            </a:r>
            <a:endParaRPr lang="en-US" sz="1400" dirty="0"/>
          </a:p>
        </p:txBody>
      </p:sp>
      <p:sp>
        <p:nvSpPr>
          <p:cNvPr id="11" name="Text 6"/>
          <p:cNvSpPr/>
          <p:nvPr/>
        </p:nvSpPr>
        <p:spPr>
          <a:xfrm>
            <a:off x="4879137" y="2721330"/>
            <a:ext cx="1473518" cy="3357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1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Run algorithm to find optimal routes</a:t>
            </a:r>
            <a:endParaRPr lang="en-US" sz="11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81042" y="3442781"/>
            <a:ext cx="326380" cy="32638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6336462" y="5298973"/>
            <a:ext cx="1473518" cy="227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New Bus Route</a:t>
            </a:r>
            <a:endParaRPr lang="en-US" sz="1400" dirty="0"/>
          </a:p>
        </p:txBody>
      </p:sp>
      <p:sp>
        <p:nvSpPr>
          <p:cNvPr id="14" name="Text 8"/>
          <p:cNvSpPr/>
          <p:nvPr/>
        </p:nvSpPr>
        <p:spPr>
          <a:xfrm>
            <a:off x="6336462" y="5591450"/>
            <a:ext cx="1473518" cy="3357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1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Generate route for transit deployment</a:t>
            </a:r>
            <a:endParaRPr lang="en-US" sz="110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4078" y="4665315"/>
            <a:ext cx="326380" cy="32638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712351" y="6256139"/>
            <a:ext cx="8420100" cy="5643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Street centerlines are parsed into a directed graph, enabling shortest-path queries between any two points on the network.</a:t>
            </a:r>
            <a:endParaRPr lang="en-US" sz="1500" dirty="0"/>
          </a:p>
        </p:txBody>
      </p:sp>
      <p:sp>
        <p:nvSpPr>
          <p:cNvPr id="17" name="Text 10"/>
          <p:cNvSpPr/>
          <p:nvPr/>
        </p:nvSpPr>
        <p:spPr>
          <a:xfrm>
            <a:off x="9607034" y="1661160"/>
            <a:ext cx="4256603" cy="298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Graph Construction with NetworkX</a:t>
            </a:r>
            <a:endParaRPr lang="en-US" sz="1850" dirty="0"/>
          </a:p>
        </p:txBody>
      </p:sp>
      <p:sp>
        <p:nvSpPr>
          <p:cNvPr id="18" name="Shape 11"/>
          <p:cNvSpPr/>
          <p:nvPr/>
        </p:nvSpPr>
        <p:spPr>
          <a:xfrm>
            <a:off x="9607034" y="2141696"/>
            <a:ext cx="4318397" cy="1735336"/>
          </a:xfrm>
          <a:prstGeom prst="roundRect">
            <a:avLst>
              <a:gd name="adj" fmla="val 6323"/>
            </a:avLst>
          </a:prstGeom>
          <a:solidFill>
            <a:srgbClr val="FFFFFF"/>
          </a:solidFill>
          <a:ln w="2286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9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84174" y="2141696"/>
            <a:ext cx="91440" cy="1735336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9889808" y="2355890"/>
            <a:ext cx="2392323" cy="298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Nodes</a:t>
            </a:r>
            <a:endParaRPr lang="en-US" sz="1850" dirty="0"/>
          </a:p>
        </p:txBody>
      </p:sp>
      <p:sp>
        <p:nvSpPr>
          <p:cNvPr id="21" name="Text 13"/>
          <p:cNvSpPr/>
          <p:nvPr/>
        </p:nvSpPr>
        <p:spPr>
          <a:xfrm>
            <a:off x="9889808" y="2816304"/>
            <a:ext cx="3821430" cy="8465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Every road intersection or terminus becomes a graph node with spatial coordinates.</a:t>
            </a:r>
            <a:endParaRPr lang="en-US" sz="1500" dirty="0"/>
          </a:p>
        </p:txBody>
      </p:sp>
      <p:sp>
        <p:nvSpPr>
          <p:cNvPr id="22" name="Shape 14"/>
          <p:cNvSpPr/>
          <p:nvPr/>
        </p:nvSpPr>
        <p:spPr>
          <a:xfrm>
            <a:off x="9607034" y="4038481"/>
            <a:ext cx="4318397" cy="1453158"/>
          </a:xfrm>
          <a:prstGeom prst="roundRect">
            <a:avLst>
              <a:gd name="adj" fmla="val 7551"/>
            </a:avLst>
          </a:prstGeom>
          <a:solidFill>
            <a:srgbClr val="FFFFFF"/>
          </a:solidFill>
          <a:ln w="2286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3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84174" y="4038481"/>
            <a:ext cx="91440" cy="1453158"/>
          </a:xfrm>
          <a:prstGeom prst="rect">
            <a:avLst/>
          </a:prstGeom>
        </p:spPr>
      </p:pic>
      <p:sp>
        <p:nvSpPr>
          <p:cNvPr id="24" name="Text 15"/>
          <p:cNvSpPr/>
          <p:nvPr/>
        </p:nvSpPr>
        <p:spPr>
          <a:xfrm>
            <a:off x="9889808" y="4252674"/>
            <a:ext cx="2392323" cy="298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Edges</a:t>
            </a:r>
            <a:endParaRPr lang="en-US" sz="1850" dirty="0"/>
          </a:p>
        </p:txBody>
      </p:sp>
      <p:sp>
        <p:nvSpPr>
          <p:cNvPr id="25" name="Text 16"/>
          <p:cNvSpPr/>
          <p:nvPr/>
        </p:nvSpPr>
        <p:spPr>
          <a:xfrm>
            <a:off x="9889808" y="4713089"/>
            <a:ext cx="3821430" cy="5643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Road segments become weighted edges; weight = segment length in meters.</a:t>
            </a:r>
            <a:endParaRPr lang="en-US" sz="1500" dirty="0"/>
          </a:p>
        </p:txBody>
      </p:sp>
      <p:sp>
        <p:nvSpPr>
          <p:cNvPr id="26" name="Shape 17"/>
          <p:cNvSpPr/>
          <p:nvPr/>
        </p:nvSpPr>
        <p:spPr>
          <a:xfrm>
            <a:off x="9607034" y="5653088"/>
            <a:ext cx="4318397" cy="1735336"/>
          </a:xfrm>
          <a:prstGeom prst="roundRect">
            <a:avLst>
              <a:gd name="adj" fmla="val 6323"/>
            </a:avLst>
          </a:prstGeom>
          <a:solidFill>
            <a:srgbClr val="FFFFFF"/>
          </a:solidFill>
          <a:ln w="2286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7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84174" y="5653088"/>
            <a:ext cx="91440" cy="1735336"/>
          </a:xfrm>
          <a:prstGeom prst="rect">
            <a:avLst/>
          </a:prstGeom>
        </p:spPr>
      </p:pic>
      <p:sp>
        <p:nvSpPr>
          <p:cNvPr id="28" name="Text 18"/>
          <p:cNvSpPr/>
          <p:nvPr/>
        </p:nvSpPr>
        <p:spPr>
          <a:xfrm>
            <a:off x="9889808" y="5867281"/>
            <a:ext cx="2392323" cy="298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Shortest Path</a:t>
            </a:r>
            <a:endParaRPr lang="en-US" sz="1850" dirty="0"/>
          </a:p>
        </p:txBody>
      </p:sp>
      <p:sp>
        <p:nvSpPr>
          <p:cNvPr id="29" name="Text 19"/>
          <p:cNvSpPr/>
          <p:nvPr/>
        </p:nvSpPr>
        <p:spPr>
          <a:xfrm>
            <a:off x="9889808" y="6327696"/>
            <a:ext cx="3821430" cy="8465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Dijkstra's algorithm finds the minimum-cost path from an underserved node to the nearest stop node.</a:t>
            </a:r>
            <a:endParaRPr lang="en-US" sz="15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67540EC8-A9BF-8AC5-33B5-F595C9B2724D}"/>
                  </a:ext>
                </a:extLst>
              </p14:cNvPr>
              <p14:cNvContentPartPr>
                <a14:cpLocks xmlns:a14="http://schemas.microsoft.com/office/drawing/2010/main" noGrp="1" noRot="1" noMove="1" noResize="1" noEditPoints="1" noAdjustHandles="1" noChangeArrowheads="1" noChangeShapeType="1"/>
              </p14:cNvContentPartPr>
              <p14:nvPr/>
            </p14:nvContentPartPr>
            <p14:xfrm>
              <a:off x="12854361" y="7824567"/>
              <a:ext cx="1627920" cy="24588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67540EC8-A9BF-8AC5-33B5-F595C9B2724D}"/>
                  </a:ext>
                </a:extLst>
              </p:cNvPr>
              <p:cNvPicPr>
                <a:picLocks noGrp="1" noRo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2791347" y="7761567"/>
                <a:ext cx="1753588" cy="371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57400" y="501372"/>
            <a:ext cx="6768108" cy="4762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750"/>
              </a:lnSpc>
              <a:buNone/>
            </a:pPr>
            <a:r>
              <a:rPr lang="en-US" sz="300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Coverage Calculation Methodology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2057400" y="2985968"/>
            <a:ext cx="2337673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Spatial Analysis Pipeline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057400" y="3326487"/>
            <a:ext cx="5071943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Coverage is computed at each iteration to quantify the share of the total population within walking distance of at least one stop.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057400" y="3849291"/>
            <a:ext cx="5071943" cy="716518"/>
          </a:xfrm>
          <a:prstGeom prst="roundRect">
            <a:avLst>
              <a:gd name="adj" fmla="val 19143"/>
            </a:avLst>
          </a:prstGeom>
          <a:solidFill>
            <a:srgbClr val="D0D2E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4074081"/>
            <a:ext cx="190500" cy="1524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2552700" y="3989784"/>
            <a:ext cx="4424243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400 m ≈ 5-minute walk — standard transit accessibility threshold.</a:t>
            </a:r>
            <a:endParaRPr lang="en-US" sz="120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8677" y="1261586"/>
            <a:ext cx="5071943" cy="5071943"/>
          </a:xfrm>
          <a:prstGeom prst="rect">
            <a:avLst/>
          </a:prstGeom>
        </p:spPr>
      </p:pic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8677" y="1261586"/>
            <a:ext cx="5071943" cy="507194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057400" y="6548557"/>
            <a:ext cx="304800" cy="190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Montserrat Light" pitchFamily="34" charset="0"/>
                <a:ea typeface="Montserrat Light" pitchFamily="34" charset="-122"/>
                <a:cs typeface="Montserrat Light" pitchFamily="34" charset="-120"/>
              </a:rPr>
              <a:t>01</a:t>
            </a:r>
            <a:endParaRPr lang="en-US" sz="12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7400" y="6784777"/>
            <a:ext cx="3436858" cy="22860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2057400" y="6906697"/>
            <a:ext cx="1905000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Buffer Stops</a:t>
            </a:r>
            <a:endParaRPr lang="en-US" sz="1500" dirty="0"/>
          </a:p>
        </p:txBody>
      </p:sp>
      <p:sp>
        <p:nvSpPr>
          <p:cNvPr id="13" name="Text 7"/>
          <p:cNvSpPr/>
          <p:nvPr/>
        </p:nvSpPr>
        <p:spPr>
          <a:xfrm>
            <a:off x="2057400" y="7206258"/>
            <a:ext cx="3436858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Apply a </a:t>
            </a:r>
            <a:r>
              <a:rPr lang="en-US" sz="1200" b="1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400 m</a:t>
            </a: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 walkability buffer around every bus stop.</a:t>
            </a:r>
            <a:endParaRPr lang="en-US" sz="1200" dirty="0"/>
          </a:p>
        </p:txBody>
      </p:sp>
      <p:sp>
        <p:nvSpPr>
          <p:cNvPr id="14" name="Text 8"/>
          <p:cNvSpPr/>
          <p:nvPr/>
        </p:nvSpPr>
        <p:spPr>
          <a:xfrm>
            <a:off x="5596652" y="6548557"/>
            <a:ext cx="304800" cy="190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Montserrat Light" pitchFamily="34" charset="0"/>
                <a:ea typeface="Montserrat Light" pitchFamily="34" charset="-122"/>
                <a:cs typeface="Montserrat Light" pitchFamily="34" charset="-120"/>
              </a:rPr>
              <a:t>02</a:t>
            </a:r>
            <a:endParaRPr lang="en-US" sz="120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6652" y="6784777"/>
            <a:ext cx="3436977" cy="2286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5596652" y="6906697"/>
            <a:ext cx="1975961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Intersect Population</a:t>
            </a:r>
            <a:endParaRPr lang="en-US" sz="1500" dirty="0"/>
          </a:p>
        </p:txBody>
      </p:sp>
      <p:sp>
        <p:nvSpPr>
          <p:cNvPr id="17" name="Text 10"/>
          <p:cNvSpPr/>
          <p:nvPr/>
        </p:nvSpPr>
        <p:spPr>
          <a:xfrm>
            <a:off x="5596652" y="7206258"/>
            <a:ext cx="3436977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Overlay stop buffers with population polygons using GeoPandas spatial join.</a:t>
            </a:r>
            <a:endParaRPr lang="en-US" sz="1200" dirty="0"/>
          </a:p>
        </p:txBody>
      </p:sp>
      <p:sp>
        <p:nvSpPr>
          <p:cNvPr id="18" name="Text 11"/>
          <p:cNvSpPr/>
          <p:nvPr/>
        </p:nvSpPr>
        <p:spPr>
          <a:xfrm>
            <a:off x="9136023" y="6548557"/>
            <a:ext cx="304800" cy="190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Montserrat Light" pitchFamily="34" charset="0"/>
                <a:ea typeface="Montserrat Light" pitchFamily="34" charset="-122"/>
                <a:cs typeface="Montserrat Light" pitchFamily="34" charset="-120"/>
              </a:rPr>
              <a:t>03</a:t>
            </a:r>
            <a:endParaRPr lang="en-US" sz="1200" dirty="0"/>
          </a:p>
        </p:txBody>
      </p:sp>
      <p:pic>
        <p:nvPicPr>
          <p:cNvPr id="19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6023" y="6784777"/>
            <a:ext cx="3436858" cy="22860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9136023" y="6906697"/>
            <a:ext cx="2069902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Compute Coverage %</a:t>
            </a:r>
            <a:endParaRPr lang="en-US" sz="1500" dirty="0"/>
          </a:p>
        </p:txBody>
      </p:sp>
      <p:sp>
        <p:nvSpPr>
          <p:cNvPr id="21" name="Text 13"/>
          <p:cNvSpPr/>
          <p:nvPr/>
        </p:nvSpPr>
        <p:spPr>
          <a:xfrm>
            <a:off x="9136023" y="7206258"/>
            <a:ext cx="3436858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Divide population inside buffers by total population to get the served share.</a:t>
            </a:r>
            <a:endParaRPr lang="en-US" sz="12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126E8357-7AC2-47ED-0B9F-C9569D36B628}"/>
                  </a:ext>
                </a:extLst>
              </p14:cNvPr>
              <p14:cNvContentPartPr>
                <a14:cpLocks xmlns:a14="http://schemas.microsoft.com/office/drawing/2010/main" noGrp="1" noRot="1" noMove="1" noResize="1" noEditPoints="1" noAdjustHandles="1" noChangeArrowheads="1" noChangeShapeType="1"/>
              </p14:cNvContentPartPr>
              <p14:nvPr/>
            </p14:nvContentPartPr>
            <p14:xfrm>
              <a:off x="12854361" y="7824567"/>
              <a:ext cx="1627920" cy="24588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126E8357-7AC2-47ED-0B9F-C9569D36B628}"/>
                  </a:ext>
                </a:extLst>
              </p:cNvPr>
              <p:cNvPicPr>
                <a:picLocks noGrp="1" noRo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791347" y="7761567"/>
                <a:ext cx="1753588" cy="371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4628" y="532090"/>
            <a:ext cx="6761678" cy="5869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r>
              <a:rPr lang="en-US" sz="36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Route Generation Algorithm</a:t>
            </a:r>
            <a:endParaRPr lang="en-US" sz="36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68" y="1430179"/>
            <a:ext cx="12854226" cy="554307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752888" y="5922078"/>
            <a:ext cx="3238815" cy="3629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50" dirty="0">
                <a:solidFill>
                  <a:srgbClr val="F5F7F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Add Segment &amp; Stops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1752888" y="4638946"/>
            <a:ext cx="3166315" cy="3629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50" dirty="0">
                <a:solidFill>
                  <a:srgbClr val="F5F7F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Shortest Path to Stop</a:t>
            </a:r>
            <a:endParaRPr lang="en-US" sz="2250" dirty="0"/>
          </a:p>
        </p:txBody>
      </p:sp>
      <p:sp>
        <p:nvSpPr>
          <p:cNvPr id="6" name="Text 3"/>
          <p:cNvSpPr/>
          <p:nvPr/>
        </p:nvSpPr>
        <p:spPr>
          <a:xfrm>
            <a:off x="1752888" y="3368775"/>
            <a:ext cx="2857480" cy="3629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50" dirty="0">
                <a:solidFill>
                  <a:srgbClr val="F5F7F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Snap to Road Node</a:t>
            </a:r>
            <a:endParaRPr lang="en-US" sz="2250" dirty="0"/>
          </a:p>
        </p:txBody>
      </p:sp>
      <p:sp>
        <p:nvSpPr>
          <p:cNvPr id="7" name="Text 4"/>
          <p:cNvSpPr/>
          <p:nvPr/>
        </p:nvSpPr>
        <p:spPr>
          <a:xfrm>
            <a:off x="1752888" y="2085643"/>
            <a:ext cx="3027390" cy="3629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50" dirty="0">
                <a:solidFill>
                  <a:srgbClr val="F5F7F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Locate Gap Centroid</a:t>
            </a:r>
            <a:endParaRPr lang="en-US" sz="2250" dirty="0"/>
          </a:p>
        </p:txBody>
      </p:sp>
      <p:sp>
        <p:nvSpPr>
          <p:cNvPr id="8" name="Text 5"/>
          <p:cNvSpPr/>
          <p:nvPr/>
        </p:nvSpPr>
        <p:spPr>
          <a:xfrm>
            <a:off x="834628" y="7148155"/>
            <a:ext cx="12961025" cy="549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4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Each iteration identifies the single highest-priority gap, generates one new road-following route segment, places stops along it, and recalculates coverage — creating a greedy, iterative expansion of the transit network.</a:t>
            </a:r>
            <a:endParaRPr lang="en-US" sz="145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685C78AD-77FB-D2DD-BB18-521BF23236E9}"/>
                  </a:ext>
                </a:extLst>
              </p14:cNvPr>
              <p14:cNvContentPartPr>
                <a14:cpLocks xmlns:a14="http://schemas.microsoft.com/office/drawing/2010/main" noGrp="1" noRot="1" noMove="1" noResize="1" noEditPoints="1" noAdjustHandles="1" noChangeArrowheads="1" noChangeShapeType="1"/>
              </p14:cNvContentPartPr>
              <p14:nvPr/>
            </p14:nvContentPartPr>
            <p14:xfrm>
              <a:off x="12854361" y="7824567"/>
              <a:ext cx="1627920" cy="2458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685C78AD-77FB-D2DD-BB18-521BF23236E9}"/>
                  </a:ext>
                </a:extLst>
              </p:cNvPr>
              <p:cNvPicPr>
                <a:picLocks noGrp="1" noRo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791347" y="7761567"/>
                <a:ext cx="1753588" cy="371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46509" y="469463"/>
            <a:ext cx="6499741" cy="4318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70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Iterative Results: Coverage Over Time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2546509" y="934879"/>
            <a:ext cx="2638544" cy="2158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Step-by-Step Network Growth</a:t>
            </a:r>
            <a:endParaRPr lang="en-US" sz="1350" dirty="0"/>
          </a:p>
        </p:txBody>
      </p:sp>
      <p:sp>
        <p:nvSpPr>
          <p:cNvPr id="4" name="Text 2"/>
          <p:cNvSpPr/>
          <p:nvPr/>
        </p:nvSpPr>
        <p:spPr>
          <a:xfrm>
            <a:off x="2546509" y="1277064"/>
            <a:ext cx="9537383" cy="1778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0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Starting from the baseline network, each iteration adds one optimized route and recalculates the served population share.</a:t>
            </a:r>
            <a:endParaRPr lang="en-US" sz="1050" dirty="0"/>
          </a:p>
        </p:txBody>
      </p:sp>
      <p:sp>
        <p:nvSpPr>
          <p:cNvPr id="8" name="Shape 3"/>
          <p:cNvSpPr/>
          <p:nvPr/>
        </p:nvSpPr>
        <p:spPr>
          <a:xfrm>
            <a:off x="7307580" y="5224820"/>
            <a:ext cx="15240" cy="2535198"/>
          </a:xfrm>
          <a:prstGeom prst="roundRect">
            <a:avLst>
              <a:gd name="adj" fmla="val 816282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Shape 4"/>
          <p:cNvSpPr/>
          <p:nvPr/>
        </p:nvSpPr>
        <p:spPr>
          <a:xfrm>
            <a:off x="6760369" y="5372695"/>
            <a:ext cx="414576" cy="15240"/>
          </a:xfrm>
          <a:prstGeom prst="roundRect">
            <a:avLst>
              <a:gd name="adj" fmla="val 816282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5"/>
          <p:cNvSpPr/>
          <p:nvPr/>
        </p:nvSpPr>
        <p:spPr>
          <a:xfrm>
            <a:off x="7159704" y="5224820"/>
            <a:ext cx="310991" cy="310991"/>
          </a:xfrm>
          <a:prstGeom prst="roundRect">
            <a:avLst>
              <a:gd name="adj" fmla="val 40002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6"/>
          <p:cNvSpPr/>
          <p:nvPr/>
        </p:nvSpPr>
        <p:spPr>
          <a:xfrm>
            <a:off x="7211556" y="5250775"/>
            <a:ext cx="207288" cy="2590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1</a:t>
            </a:r>
            <a:endParaRPr lang="en-US" sz="1600" dirty="0"/>
          </a:p>
        </p:txBody>
      </p:sp>
      <p:sp>
        <p:nvSpPr>
          <p:cNvPr id="12" name="Text 7"/>
          <p:cNvSpPr/>
          <p:nvPr/>
        </p:nvSpPr>
        <p:spPr>
          <a:xfrm>
            <a:off x="4896445" y="5272326"/>
            <a:ext cx="1727716" cy="2158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700"/>
              </a:lnSpc>
              <a:buNone/>
            </a:pPr>
            <a:r>
              <a:rPr lang="en-US" sz="13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Step 0 — Baseline</a:t>
            </a:r>
            <a:endParaRPr lang="en-US" sz="1350" dirty="0"/>
          </a:p>
        </p:txBody>
      </p:sp>
      <p:sp>
        <p:nvSpPr>
          <p:cNvPr id="13" name="Text 8"/>
          <p:cNvSpPr/>
          <p:nvPr/>
        </p:nvSpPr>
        <p:spPr>
          <a:xfrm>
            <a:off x="2546509" y="5538668"/>
            <a:ext cx="4077652" cy="3557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1400"/>
              </a:lnSpc>
              <a:buNone/>
            </a:pPr>
            <a:r>
              <a:rPr lang="en-US" sz="10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Existing routes and stops only; initial coverage percentage established.</a:t>
            </a:r>
            <a:endParaRPr lang="en-US" sz="1050" dirty="0"/>
          </a:p>
        </p:txBody>
      </p:sp>
      <p:sp>
        <p:nvSpPr>
          <p:cNvPr id="14" name="Shape 9"/>
          <p:cNvSpPr/>
          <p:nvPr/>
        </p:nvSpPr>
        <p:spPr>
          <a:xfrm>
            <a:off x="7455456" y="6093857"/>
            <a:ext cx="414576" cy="15240"/>
          </a:xfrm>
          <a:prstGeom prst="roundRect">
            <a:avLst>
              <a:gd name="adj" fmla="val 816282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Shape 10"/>
          <p:cNvSpPr/>
          <p:nvPr/>
        </p:nvSpPr>
        <p:spPr>
          <a:xfrm>
            <a:off x="7159704" y="5945981"/>
            <a:ext cx="310991" cy="310991"/>
          </a:xfrm>
          <a:prstGeom prst="roundRect">
            <a:avLst>
              <a:gd name="adj" fmla="val 40002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1"/>
          <p:cNvSpPr/>
          <p:nvPr/>
        </p:nvSpPr>
        <p:spPr>
          <a:xfrm>
            <a:off x="7211556" y="5971937"/>
            <a:ext cx="207288" cy="2590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2</a:t>
            </a:r>
            <a:endParaRPr lang="en-US" sz="1600" dirty="0"/>
          </a:p>
        </p:txBody>
      </p:sp>
      <p:sp>
        <p:nvSpPr>
          <p:cNvPr id="17" name="Text 12"/>
          <p:cNvSpPr/>
          <p:nvPr/>
        </p:nvSpPr>
        <p:spPr>
          <a:xfrm>
            <a:off x="8006239" y="5993487"/>
            <a:ext cx="2502337" cy="2158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sz="13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Steps 1–N — Route Additions</a:t>
            </a:r>
            <a:endParaRPr lang="en-US" sz="1350" dirty="0"/>
          </a:p>
        </p:txBody>
      </p:sp>
      <p:sp>
        <p:nvSpPr>
          <p:cNvPr id="18" name="Text 13"/>
          <p:cNvSpPr/>
          <p:nvPr/>
        </p:nvSpPr>
        <p:spPr>
          <a:xfrm>
            <a:off x="8006239" y="6259830"/>
            <a:ext cx="4077652" cy="3557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00"/>
              </a:lnSpc>
              <a:buNone/>
            </a:pPr>
            <a:r>
              <a:rPr lang="en-US" sz="10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Each new segment targets the largest remaining coverage gap, driving measurable increases per iteration.</a:t>
            </a:r>
            <a:endParaRPr lang="en-US" sz="1050" dirty="0"/>
          </a:p>
        </p:txBody>
      </p:sp>
      <p:sp>
        <p:nvSpPr>
          <p:cNvPr id="19" name="Shape 14"/>
          <p:cNvSpPr/>
          <p:nvPr/>
        </p:nvSpPr>
        <p:spPr>
          <a:xfrm>
            <a:off x="6760369" y="6754654"/>
            <a:ext cx="414576" cy="15240"/>
          </a:xfrm>
          <a:prstGeom prst="roundRect">
            <a:avLst>
              <a:gd name="adj" fmla="val 816282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15"/>
          <p:cNvSpPr/>
          <p:nvPr/>
        </p:nvSpPr>
        <p:spPr>
          <a:xfrm>
            <a:off x="7159704" y="6606778"/>
            <a:ext cx="310991" cy="310991"/>
          </a:xfrm>
          <a:prstGeom prst="roundRect">
            <a:avLst>
              <a:gd name="adj" fmla="val 40002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6"/>
          <p:cNvSpPr/>
          <p:nvPr/>
        </p:nvSpPr>
        <p:spPr>
          <a:xfrm>
            <a:off x="7211556" y="6632734"/>
            <a:ext cx="207288" cy="2590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600"/>
              </a:lnSpc>
              <a:buNone/>
            </a:pPr>
            <a:r>
              <a:rPr lang="en-US" sz="16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3</a:t>
            </a:r>
            <a:endParaRPr lang="en-US" sz="1600" dirty="0"/>
          </a:p>
        </p:txBody>
      </p:sp>
      <p:sp>
        <p:nvSpPr>
          <p:cNvPr id="22" name="Text 17"/>
          <p:cNvSpPr/>
          <p:nvPr/>
        </p:nvSpPr>
        <p:spPr>
          <a:xfrm>
            <a:off x="4896445" y="6654284"/>
            <a:ext cx="1727716" cy="2158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700"/>
              </a:lnSpc>
              <a:buNone/>
            </a:pPr>
            <a:r>
              <a:rPr lang="en-US" sz="13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Convergence</a:t>
            </a:r>
            <a:endParaRPr lang="en-US" sz="1350" dirty="0"/>
          </a:p>
        </p:txBody>
      </p:sp>
      <p:sp>
        <p:nvSpPr>
          <p:cNvPr id="23" name="Text 18"/>
          <p:cNvSpPr/>
          <p:nvPr/>
        </p:nvSpPr>
        <p:spPr>
          <a:xfrm>
            <a:off x="2546509" y="6920627"/>
            <a:ext cx="4077652" cy="3557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1400"/>
              </a:lnSpc>
              <a:buNone/>
            </a:pPr>
            <a:r>
              <a:rPr lang="en-US" sz="10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Coverage gains diminish as the network matures; analysts can set a target threshold to stop iteration.</a:t>
            </a:r>
            <a:endParaRPr lang="en-US" sz="105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1D2A677D-84EB-9CE2-BDE2-93DF6C3CE25B}"/>
                  </a:ext>
                </a:extLst>
              </p14:cNvPr>
              <p14:cNvContentPartPr>
                <a14:cpLocks xmlns:a14="http://schemas.microsoft.com/office/drawing/2010/main" noGrp="1" noRot="1" noMove="1" noResize="1" noEditPoints="1" noAdjustHandles="1" noChangeArrowheads="1" noChangeShapeType="1"/>
              </p14:cNvContentPartPr>
              <p14:nvPr/>
            </p14:nvContentPartPr>
            <p14:xfrm>
              <a:off x="12854361" y="7824567"/>
              <a:ext cx="1627920" cy="24588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1D2A677D-84EB-9CE2-BDE2-93DF6C3CE25B}"/>
                  </a:ext>
                </a:extLst>
              </p:cNvPr>
              <p:cNvPicPr>
                <a:picLocks noGrp="1" noRo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2791347" y="7761567"/>
                <a:ext cx="1753588" cy="371520"/>
              </a:xfrm>
              <a:prstGeom prst="rect">
                <a:avLst/>
              </a:prstGeom>
            </p:spPr>
          </p:pic>
        </mc:Fallback>
      </mc:AlternateContent>
      <p:pic>
        <p:nvPicPr>
          <p:cNvPr id="26" name="Picture 25">
            <a:extLst>
              <a:ext uri="{FF2B5EF4-FFF2-40B4-BE49-F238E27FC236}">
                <a16:creationId xmlns:a16="http://schemas.microsoft.com/office/drawing/2014/main" id="{BF08D870-8494-10F6-53D8-AE683479D3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19799" y="1606831"/>
            <a:ext cx="2922433" cy="341873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BD9A2E2-D3A2-8E06-CC36-AB53CA52EA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6363" y="1644253"/>
            <a:ext cx="2830074" cy="331069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A8E9CEB-752C-45F8-58C1-E2D7D8FD7C3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80568" y="1606831"/>
            <a:ext cx="2943005" cy="344280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694</Words>
  <Application>Microsoft Office PowerPoint</Application>
  <PresentationFormat>Custom</PresentationFormat>
  <Paragraphs>106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Montserrat Medium</vt:lpstr>
      <vt:lpstr>Inter Light</vt:lpstr>
      <vt:lpstr>Montserrat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Nguyen Rick</cp:lastModifiedBy>
  <cp:revision>5</cp:revision>
  <dcterms:created xsi:type="dcterms:W3CDTF">2026-04-14T19:45:51Z</dcterms:created>
  <dcterms:modified xsi:type="dcterms:W3CDTF">2026-04-14T21:07:34Z</dcterms:modified>
</cp:coreProperties>
</file>